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78" r:id="rId3"/>
    <p:sldId id="281" r:id="rId5"/>
    <p:sldId id="279" r:id="rId6"/>
    <p:sldId id="311" r:id="rId7"/>
    <p:sldId id="283" r:id="rId8"/>
    <p:sldId id="282" r:id="rId9"/>
    <p:sldId id="284" r:id="rId10"/>
    <p:sldId id="307" r:id="rId11"/>
    <p:sldId id="294" r:id="rId12"/>
    <p:sldId id="295" r:id="rId13"/>
    <p:sldId id="296" r:id="rId14"/>
    <p:sldId id="297" r:id="rId15"/>
    <p:sldId id="298" r:id="rId16"/>
    <p:sldId id="299" r:id="rId17"/>
    <p:sldId id="308" r:id="rId18"/>
    <p:sldId id="300" r:id="rId19"/>
    <p:sldId id="301" r:id="rId20"/>
    <p:sldId id="309" r:id="rId21"/>
    <p:sldId id="310" r:id="rId22"/>
    <p:sldId id="292" r:id="rId23"/>
    <p:sldId id="302" r:id="rId24"/>
    <p:sldId id="303" r:id="rId25"/>
    <p:sldId id="304" r:id="rId26"/>
    <p:sldId id="293" r:id="rId27"/>
  </p:sldIdLst>
  <p:sldSz cx="12192000" cy="6858000"/>
  <p:notesSz cx="13716000" cy="24384000"/>
  <p:custDataLst>
    <p:tags r:id="rId32"/>
  </p:custDataLst>
  <p:defaultTextStyle>
    <a:defPPr rtl="0">
      <a:defRPr lang="zh-CN"/>
    </a:defPPr>
    <a:lvl1pPr marL="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0" userDrawn="1">
          <p15:clr>
            <a:srgbClr val="A4A3A4"/>
          </p15:clr>
        </p15:guide>
        <p15:guide id="2" pos="476" userDrawn="1">
          <p15:clr>
            <a:srgbClr val="A4A3A4"/>
          </p15:clr>
        </p15:guide>
        <p15:guide id="3" orient="horz" pos="267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894" userDrawn="1">
          <p15:clr>
            <a:srgbClr val="A4A3A4"/>
          </p15:clr>
        </p15:guide>
        <p15:guide id="6" orient="horz" pos="2141" userDrawn="1">
          <p15:clr>
            <a:srgbClr val="A4A3A4"/>
          </p15:clr>
        </p15:guide>
        <p15:guide id="7" orient="horz" pos="4010" userDrawn="1">
          <p15:clr>
            <a:srgbClr val="A4A3A4"/>
          </p15:clr>
        </p15:guide>
        <p15:guide id="8" orient="horz" pos="1235" userDrawn="1">
          <p15:clr>
            <a:srgbClr val="A4A3A4"/>
          </p15:clr>
        </p15:guide>
        <p15:guide id="9" orient="horz" pos="2382" userDrawn="1">
          <p15:clr>
            <a:srgbClr val="A4A3A4"/>
          </p15:clr>
        </p15:guide>
        <p15:guide id="10" orient="horz" pos="1510" userDrawn="1">
          <p15:clr>
            <a:srgbClr val="A4A3A4"/>
          </p15:clr>
        </p15:guide>
        <p15:guide id="11" pos="7640" userDrawn="1">
          <p15:clr>
            <a:srgbClr val="A4A3A4"/>
          </p15:clr>
        </p15:guide>
        <p15:guide id="12" pos="6701" userDrawn="1">
          <p15:clr>
            <a:srgbClr val="A4A3A4"/>
          </p15:clr>
        </p15:guide>
        <p15:guide id="13" pos="1031" userDrawn="1">
          <p15:clr>
            <a:srgbClr val="A4A3A4"/>
          </p15:clr>
        </p15:guide>
        <p15:guide id="14" pos="151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827" userDrawn="1">
          <p15:clr>
            <a:srgbClr val="A4A3A4"/>
          </p15:clr>
        </p15:guide>
        <p15:guide id="17" pos="3318" userDrawn="1">
          <p15:clr>
            <a:srgbClr val="A4A3A4"/>
          </p15:clr>
        </p15:guide>
        <p15:guide id="18" pos="4024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51" userDrawn="1">
          <p15:clr>
            <a:srgbClr val="A4A3A4"/>
          </p15:clr>
        </p15:guide>
        <p15:guide id="21" pos="5550" userDrawn="1">
          <p15:clr>
            <a:srgbClr val="A4A3A4"/>
          </p15:clr>
        </p15:guide>
        <p15:guide id="22" pos="6106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97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5" autoAdjust="0"/>
    <p:restoredTop sz="96327" autoAdjust="0"/>
  </p:normalViewPr>
  <p:slideViewPr>
    <p:cSldViewPr snapToGrid="0" snapToObjects="1" showGuides="1">
      <p:cViewPr varScale="1">
        <p:scale>
          <a:sx n="128" d="100"/>
          <a:sy n="128" d="100"/>
        </p:scale>
        <p:origin x="512" y="176"/>
      </p:cViewPr>
      <p:guideLst>
        <p:guide/>
        <p:guide pos="476"/>
        <p:guide orient="horz" pos="2676"/>
        <p:guide orient="horz" pos="3264"/>
        <p:guide pos="6894"/>
        <p:guide orient="horz" pos="2141"/>
        <p:guide orient="horz" pos="4010"/>
        <p:guide orient="horz" pos="1235"/>
        <p:guide orient="horz" pos="2382"/>
        <p:guide orient="horz" pos="1510"/>
        <p:guide pos="7640"/>
        <p:guide pos="6701"/>
        <p:guide pos="1031"/>
        <p:guide pos="1514"/>
        <p:guide pos="2136"/>
        <p:guide pos="2827"/>
        <p:guide pos="3318"/>
        <p:guide pos="4024"/>
        <p:guide pos="4392"/>
        <p:guide pos="4951"/>
        <p:guide pos="5550"/>
        <p:guide pos="6106"/>
        <p:guide orient="horz" pos="2448"/>
        <p:guide orient="horz" pos="997"/>
        <p:guide pos="5256"/>
        <p:guide pos="72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5" d="100"/>
          <a:sy n="35" d="100"/>
        </p:scale>
        <p:origin x="347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40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574B0-0602-4B0F-922A-1A7DF645B03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932A6-C9BC-49DB-B40A-5FF7371DE2D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1pPr>
    <a:lvl2pPr marL="2286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2pPr>
    <a:lvl3pPr marL="4572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3pPr>
    <a:lvl4pPr marL="6858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4pPr>
    <a:lvl5pPr marL="9144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5pPr>
    <a:lvl6pPr marL="11430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6pPr>
    <a:lvl7pPr marL="13716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7pPr>
    <a:lvl8pPr marL="16002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8pPr>
    <a:lvl9pPr marL="18288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像 0" descr="preencoded.png"/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0" name="任意多边形：形状 19"/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8" name="任意多边形：形状 17"/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rtlCol="0" anchor="t">
            <a:noAutofit/>
          </a:bodyPr>
          <a:lstStyle>
            <a:lvl1pPr algn="ctr">
              <a:defRPr lang="zh-CN" sz="4400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zh-CN" sz="2400"/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sp>
        <p:nvSpPr>
          <p:cNvPr id="18" name="长方形 17"/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sp>
        <p:nvSpPr>
          <p:cNvPr id="20" name="长方形 19"/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sp>
        <p:nvSpPr>
          <p:cNvPr id="22" name="长方形 21"/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sp>
        <p:nvSpPr>
          <p:cNvPr id="24" name="长方形 23"/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zh-CN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演示文稿标题</a:t>
            </a:r>
            <a:endParaRPr 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smtClean="0"/>
            </a:fld>
            <a:endParaRPr lang="zh-CN" dirty="0"/>
          </a:p>
        </p:txBody>
      </p:sp>
      <p:sp>
        <p:nvSpPr>
          <p:cNvPr id="46" name="文本占位符 2"/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4" name="图片占位符 62"/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zh-CN" sz="9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8" name="图片占位符 62"/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zh-CN" sz="9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58" name="文本占位符 51"/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8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7" name="图片占位符 62"/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zh-CN" sz="9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59" name="文本占位符 51"/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6" name="图片占位符 62"/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zh-CN" sz="9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60" name="文本占位符 51"/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0" name="文本占位符 4"/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5" name="图片占位符 62"/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zh-CN" sz="9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61" name="文本占位符 51"/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：形状 28"/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/>
          </a:p>
        </p:txBody>
      </p:sp>
      <p:sp>
        <p:nvSpPr>
          <p:cNvPr id="26" name="任意多边形：形状 25"/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6" name="任意多边形：形状 15"/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lnSpc>
                <a:spcPct val="100000"/>
              </a:lnSpc>
              <a:defRPr lang="zh-CN">
                <a:solidFill>
                  <a:schemeClr val="accent6"/>
                </a:solidFill>
              </a:defRPr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smtClean="0"/>
            </a:fld>
            <a:endParaRPr lang="zh-CN" dirty="0"/>
          </a:p>
        </p:txBody>
      </p:sp>
      <p:sp>
        <p:nvSpPr>
          <p:cNvPr id="30" name="图像 2" descr="preencoded.png"/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dirty="0"/>
              <a:t>MMM YYYY</a:t>
            </a:r>
            <a:endParaRPr lang="zh-CN" dirty="0"/>
          </a:p>
        </p:txBody>
      </p:sp>
      <p:sp>
        <p:nvSpPr>
          <p:cNvPr id="32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dirty="0"/>
              <a:t>MMM YYYY</a:t>
            </a:r>
            <a:endParaRPr lang="zh-CN" dirty="0"/>
          </a:p>
        </p:txBody>
      </p:sp>
      <p:sp>
        <p:nvSpPr>
          <p:cNvPr id="33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/>
              <a:t>MMM YYYY</a:t>
            </a:r>
            <a:endParaRPr lang="zh-CN"/>
          </a:p>
        </p:txBody>
      </p:sp>
      <p:sp>
        <p:nvSpPr>
          <p:cNvPr id="34" name="文本占位符 4"/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/>
              <a:t>MMM YYYY</a:t>
            </a:r>
            <a:endParaRPr lang="zh-CN"/>
          </a:p>
        </p:txBody>
      </p:sp>
      <p:sp>
        <p:nvSpPr>
          <p:cNvPr id="35" name="文本占位符 4"/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/>
              <a:t>MMM YYYY</a:t>
            </a:r>
            <a:endParaRPr lang="zh-CN"/>
          </a:p>
        </p:txBody>
      </p:sp>
      <p:sp>
        <p:nvSpPr>
          <p:cNvPr id="36" name="文本占位符 51"/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7" name="文本占位符 51"/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8" name="文本占位符 51"/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9" name="文本占位符 51"/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0" name="文本占位符 51"/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cxnSp>
        <p:nvCxnSpPr>
          <p:cNvPr id="42" name="直接连接符​​(S) 41"/>
          <p:cNvCxnSpPr/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zh-CN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/>
          </a:p>
        </p:txBody>
      </p:sp>
      <p:sp>
        <p:nvSpPr>
          <p:cNvPr id="11" name="图像 0" descr="preencoded.png"/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13" name="图像 1" descr="preencoded.png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任意多边形：形状 38"/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17" name="图像 5" descr="preencoded.png"/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19" name="图像 6" descr="preencoded.png"/>
          <p:cNvPicPr>
            <a:picLocks noChangeAspect="1"/>
          </p:cNvPicPr>
          <p:nvPr userDrawn="1"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rtlCol="0" anchor="t">
            <a:noAutofit/>
          </a:bodyPr>
          <a:lstStyle>
            <a:lvl1pPr marL="0" indent="0">
              <a:spcBef>
                <a:spcPts val="0"/>
              </a:spcBef>
              <a:buNone/>
              <a:defRPr lang="zh-CN" sz="18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 rtlCol="0">
            <a:noAutofit/>
          </a:bodyPr>
          <a:lstStyle>
            <a:lvl1pPr>
              <a:defRPr lang="zh-CN" sz="1500"/>
            </a:lvl1pPr>
            <a:lvl2pPr>
              <a:defRPr lang="zh-CN" sz="1300"/>
            </a:lvl2pPr>
            <a:lvl3pPr>
              <a:defRPr lang="zh-CN" sz="1200"/>
            </a:lvl3pPr>
            <a:lvl4pPr>
              <a:defRPr lang="zh-CN" sz="1200"/>
            </a:lvl4pPr>
            <a:lvl5pPr>
              <a:defRPr lang="zh-CN" sz="1200"/>
            </a:lvl5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rtlCol="0" anchor="t">
            <a:noAutofit/>
          </a:bodyPr>
          <a:lstStyle>
            <a:lvl1pPr marL="0" indent="0">
              <a:spcBef>
                <a:spcPts val="0"/>
              </a:spcBef>
              <a:buNone/>
              <a:defRPr lang="zh-CN" sz="18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 rtlCol="0">
            <a:noAutofit/>
          </a:bodyPr>
          <a:lstStyle>
            <a:lvl1pPr>
              <a:defRPr lang="zh-CN" sz="1500"/>
            </a:lvl1pPr>
            <a:lvl2pPr>
              <a:defRPr lang="zh-CN" sz="1300"/>
            </a:lvl2pPr>
            <a:lvl3pPr>
              <a:defRPr lang="zh-CN" sz="1200"/>
            </a:lvl3pPr>
            <a:lvl4pPr>
              <a:defRPr lang="zh-CN" sz="1200"/>
            </a:lvl4pPr>
            <a:lvl5pPr>
              <a:defRPr lang="zh-CN" sz="1200"/>
            </a:lvl5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dirty="0"/>
            </a:fld>
            <a:endParaRPr 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zh-CN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smtClean="0"/>
            </a:fld>
            <a:endParaRPr lang="zh-CN" dirty="0"/>
          </a:p>
        </p:txBody>
      </p:sp>
      <p:sp>
        <p:nvSpPr>
          <p:cNvPr id="46" name="文本占位符 2"/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4" name="图片占位符 62"/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zh-CN" sz="9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rtlCol="0" anchor="t">
            <a:noAutofit/>
          </a:bodyPr>
          <a:lstStyle>
            <a:lvl1pPr marL="347345" indent="-347345" algn="l">
              <a:spcBef>
                <a:spcPts val="360"/>
              </a:spcBef>
              <a:buFont typeface="Arial" panose="020B0604020202020204" pitchFamily="34" charset="0"/>
              <a:buChar char="•"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6" name="图片占位符 62"/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zh-CN" sz="9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60" name="文本占位符 51"/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rtlCol="0" anchor="t">
            <a:noAutofit/>
          </a:bodyPr>
          <a:lstStyle>
            <a:lvl1pPr marL="347345" indent="-347345" algn="l">
              <a:spcBef>
                <a:spcPts val="360"/>
              </a:spcBef>
              <a:buFont typeface="Arial" panose="020B0604020202020204" pitchFamily="34" charset="0"/>
              <a:buChar char="•"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0" name="文本占位符 4"/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800" b="1" cap="all" spc="0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5" name="图片占位符 62"/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zh-CN" sz="9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61" name="文本占位符 51"/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rtlCol="0" anchor="t">
            <a:noAutofit/>
          </a:bodyPr>
          <a:lstStyle>
            <a:lvl1pPr marL="347345" indent="-347345" algn="l">
              <a:spcBef>
                <a:spcPts val="360"/>
              </a:spcBef>
              <a:buFont typeface="Arial" panose="020B0604020202020204" pitchFamily="34" charset="0"/>
              <a:buChar char="•"/>
              <a:defRPr lang="zh-CN" sz="1500"/>
            </a:lvl1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图像 2" descr="preencoded.png"/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5" name="图像 3" descr="preencoded.png"/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6" name="图像 4" descr="preencoded.png"/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53" name="图像 7" descr="preencoded.png"/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21" name="图像 2" descr="preencoded.png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图像 2" descr="preencoded.png"/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zh-CN" b="1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 rtlCol="0">
            <a:noAutofit/>
          </a:bodyPr>
          <a:lstStyle>
            <a:lvl1pPr marL="0" indent="0">
              <a:buNone/>
              <a:defRPr lang="zh-CN" sz="1500"/>
            </a:lvl1pPr>
            <a:lvl2pPr>
              <a:defRPr lang="zh-CN" sz="1500"/>
            </a:lvl2pPr>
            <a:lvl3pPr>
              <a:defRPr lang="zh-CN" sz="1500"/>
            </a:lvl3pPr>
            <a:lvl4pPr>
              <a:defRPr lang="zh-CN" sz="1500"/>
            </a:lvl4pPr>
            <a:lvl5pPr>
              <a:defRPr lang="zh-CN" sz="1500"/>
            </a:lvl5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dirty="0"/>
            </a:fld>
            <a:endParaRPr 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演示文稿标题</a:t>
            </a:r>
            <a:endParaRPr lang="zh-C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结束语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12"/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9" name="任意多边形：形状 18" descr="preencoded.png"/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9" name="图像 2" descr="preencoded.png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rtlCol="0" anchor="ctr">
            <a:noAutofit/>
          </a:bodyPr>
          <a:lstStyle>
            <a:lvl1pPr algn="l">
              <a:defRPr lang="zh-CN" sz="4400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 rtlCol="0">
            <a:noAutofit/>
          </a:bodyPr>
          <a:lstStyle>
            <a:lvl1pPr marL="0" indent="0" algn="l">
              <a:spcBef>
                <a:spcPts val="575"/>
              </a:spcBef>
              <a:buNone/>
              <a:defRPr lang="zh-CN" sz="2400"/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像 0" descr="preencoded.png"/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11" name="图像 1" descr="preencoded.png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任意多边形：形状 12"/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15" name="图像 5" descr="preencoded.png"/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17" name="图像 6" descr="preencoded.png"/>
          <p:cNvPicPr>
            <a:picLocks noChangeAspect="1"/>
          </p:cNvPicPr>
          <p:nvPr userDrawn="1"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dirty="0"/>
            </a:fld>
            <a:endParaRPr lang="zh-CN" dirty="0"/>
          </a:p>
        </p:txBody>
      </p:sp>
      <p:sp>
        <p:nvSpPr>
          <p:cNvPr id="18" name="标题 19"/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zh-CN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/>
          </a:p>
        </p:txBody>
      </p:sp>
      <p:sp>
        <p:nvSpPr>
          <p:cNvPr id="19" name="内容占位符 3"/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 rtlCol="0">
            <a:noAutofit/>
          </a:bodyPr>
          <a:lstStyle>
            <a:lvl1pPr>
              <a:defRPr lang="zh-CN" sz="1500"/>
            </a:lvl1pPr>
            <a:lvl2pPr>
              <a:defRPr lang="zh-CN" sz="1300"/>
            </a:lvl2pPr>
            <a:lvl3pPr>
              <a:defRPr lang="zh-CN" sz="1200"/>
            </a:lvl3pPr>
            <a:lvl4pPr>
              <a:defRPr lang="zh-CN" sz="1200"/>
            </a:lvl4pPr>
            <a:lvl5pPr>
              <a:defRPr lang="zh-CN" sz="1200"/>
            </a:lvl5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20" name="内容占位符 5"/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 rtlCol="0">
            <a:noAutofit/>
          </a:bodyPr>
          <a:lstStyle>
            <a:lvl1pPr>
              <a:defRPr lang="zh-CN" sz="1500"/>
            </a:lvl1pPr>
            <a:lvl2pPr>
              <a:defRPr lang="zh-CN" sz="1300"/>
            </a:lvl2pPr>
            <a:lvl3pPr>
              <a:defRPr lang="zh-CN" sz="1200"/>
            </a:lvl3pPr>
            <a:lvl4pPr>
              <a:defRPr lang="zh-CN" sz="1200"/>
            </a:lvl4pPr>
            <a:lvl5pPr>
              <a:defRPr lang="zh-CN" sz="1200"/>
            </a:lvl5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：形状 6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9" name="任意多边形：形状 8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dirty="0"/>
            </a:fld>
            <a:endParaRPr lang="zh-C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：形状 5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8" name="任意多边形：形状 7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dirty="0"/>
            </a:fld>
            <a:endParaRPr lang="zh-C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：形状 10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zh-CN" sz="3200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zh-CN" sz="3200"/>
            </a:lvl1pPr>
            <a:lvl2pPr>
              <a:defRPr lang="zh-CN" sz="2800"/>
            </a:lvl2pPr>
            <a:lvl3pPr>
              <a:defRPr lang="zh-CN" sz="2400"/>
            </a:lvl3pPr>
            <a:lvl4pPr>
              <a:defRPr lang="zh-CN" sz="2000"/>
            </a:lvl4pPr>
            <a:lvl5pPr>
              <a:defRPr lang="zh-CN" sz="2000"/>
            </a:lvl5pPr>
            <a:lvl6pPr>
              <a:defRPr lang="zh-CN" sz="2000"/>
            </a:lvl6pPr>
            <a:lvl7pPr>
              <a:defRPr lang="zh-CN" sz="2000"/>
            </a:lvl7pPr>
            <a:lvl8pPr>
              <a:defRPr lang="zh-CN" sz="2000"/>
            </a:lvl8pPr>
            <a:lvl9pPr>
              <a:defRPr lang="zh-CN" sz="2000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zh-CN" sz="16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dirty="0"/>
            </a:fld>
            <a:endParaRPr 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议程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任意多边形(F) 7"/>
            <p:cNvSpPr/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8" name="任意多边形(F) 6"/>
            <p:cNvSpPr/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grpSp>
        <p:nvGrpSpPr>
          <p:cNvPr id="9" name="组 8"/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任意多边形(F) 7"/>
            <p:cNvSpPr/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11" name="任意多边形(F) 6"/>
            <p:cNvSpPr/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sp>
        <p:nvSpPr>
          <p:cNvPr id="14" name="图像 2" descr="preencoded.png"/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zh-CN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zh-CN" sz="2400"/>
            </a:lvl1pPr>
            <a:lvl2pPr marL="347345">
              <a:lnSpc>
                <a:spcPct val="150000"/>
              </a:lnSpc>
              <a:spcBef>
                <a:spcPts val="0"/>
              </a:spcBef>
              <a:defRPr lang="zh-CN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zh-CN" sz="1800"/>
            </a:lvl3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：形状 10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zh-CN" sz="3200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lang="zh-CN" sz="3200"/>
            </a:lvl1pPr>
            <a:lvl2pPr marL="457200" indent="0">
              <a:buNone/>
              <a:defRPr lang="zh-CN" sz="2800"/>
            </a:lvl2pPr>
            <a:lvl3pPr marL="914400" indent="0">
              <a:buNone/>
              <a:defRPr lang="zh-CN" sz="2400"/>
            </a:lvl3pPr>
            <a:lvl4pPr marL="1371600" indent="0">
              <a:buNone/>
              <a:defRPr lang="zh-CN" sz="2000"/>
            </a:lvl4pPr>
            <a:lvl5pPr marL="1828800" indent="0">
              <a:buNone/>
              <a:defRPr lang="zh-CN" sz="2000"/>
            </a:lvl5pPr>
            <a:lvl6pPr marL="2286000" indent="0">
              <a:buNone/>
              <a:defRPr lang="zh-CN" sz="2000"/>
            </a:lvl6pPr>
            <a:lvl7pPr marL="2743200" indent="0">
              <a:buNone/>
              <a:defRPr lang="zh-CN" sz="2000"/>
            </a:lvl7pPr>
            <a:lvl8pPr marL="3200400" indent="0">
              <a:buNone/>
              <a:defRPr lang="zh-CN" sz="2000"/>
            </a:lvl8pPr>
            <a:lvl9pPr marL="3657600" indent="0">
              <a:buNone/>
              <a:defRPr lang="zh-CN"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zh-CN" sz="16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dirty="0"/>
            </a:fld>
            <a:endParaRPr 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简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：形状 22"/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0" name="任意多边形：形状 19"/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4" name="任意多边形：形状 13"/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zh-CN" b="1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 rtlCol="0">
            <a:noAutofit/>
          </a:bodyPr>
          <a:lstStyle>
            <a:lvl1pPr marL="0" indent="0">
              <a:buNone/>
              <a:defRPr lang="zh-CN" sz="1500"/>
            </a:lvl1pPr>
            <a:lvl2pPr>
              <a:defRPr lang="zh-CN" sz="1500"/>
            </a:lvl2pPr>
            <a:lvl3pPr>
              <a:defRPr lang="zh-CN" sz="1500"/>
            </a:lvl3pPr>
            <a:lvl4pPr>
              <a:defRPr lang="zh-CN" sz="1500"/>
            </a:lvl4pPr>
            <a:lvl5pPr>
              <a:defRPr lang="zh-CN" sz="1500"/>
            </a:lvl5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 userDrawn="1"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dirty="0"/>
            </a:fld>
            <a:endParaRPr lang="zh-CN" dirty="0"/>
          </a:p>
        </p:txBody>
      </p:sp>
      <p:sp>
        <p:nvSpPr>
          <p:cNvPr id="17" name="任意多边形：形状 16"/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：形状 33"/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46" name="任意多边形：形状 45"/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43" name="任意多边形：形状 42"/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49" name="任意多边形：形状 48"/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40" name="任意多边形：形状 39"/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37" name="任意多边形：形状 36"/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lvl="0" algn="ctr" rtl="0"/>
            <a:endParaRPr 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lang="zh-CN" sz="4400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 rtlCol="0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2400">
                <a:solidFill>
                  <a:schemeClr val="accent6"/>
                </a:solidFill>
              </a:defRPr>
            </a:lvl1pPr>
            <a:lvl2pPr marL="457200" indent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：形状 29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lnSpc>
                <a:spcPct val="100000"/>
              </a:lnSpc>
              <a:defRPr lang="zh-CN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 rtlCol="0">
            <a:noAutofit/>
          </a:bodyPr>
          <a:lstStyle>
            <a:lvl1pPr>
              <a:defRPr lang="zh-CN" sz="1800"/>
            </a:lvl1pPr>
            <a:lvl2pPr>
              <a:defRPr lang="zh-CN" sz="1600"/>
            </a:lvl2pPr>
            <a:lvl3pPr>
              <a:defRPr lang="zh-CN" sz="1400"/>
            </a:lvl3pPr>
            <a:lvl4pPr>
              <a:defRPr lang="zh-CN" sz="1200"/>
            </a:lvl4pPr>
            <a:lvl5pPr>
              <a:defRPr lang="zh-CN" sz="1200"/>
            </a:lvl5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演示文稿标题</a:t>
            </a:r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dirty="0"/>
            </a:fld>
            <a:endParaRPr 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：形状 27"/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lnSpc>
                <a:spcPct val="100000"/>
              </a:lnSpc>
              <a:defRPr lang="zh-CN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 rtlCol="0">
            <a:noAutofit/>
          </a:bodyPr>
          <a:lstStyle>
            <a:lvl1pPr>
              <a:defRPr lang="zh-CN" sz="1800"/>
            </a:lvl1pPr>
            <a:lvl2pPr>
              <a:defRPr lang="zh-CN" sz="1600"/>
            </a:lvl2pPr>
            <a:lvl3pPr>
              <a:defRPr lang="zh-CN" sz="1400"/>
            </a:lvl3pPr>
            <a:lvl4pPr>
              <a:defRPr lang="zh-CN" sz="1200"/>
            </a:lvl4pPr>
            <a:lvl5pPr>
              <a:defRPr lang="zh-CN" sz="1200"/>
            </a:lvl5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演示文稿标题</a:t>
            </a:r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dirty="0"/>
            </a:fld>
            <a:endParaRPr 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报价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 rtlCol="0">
            <a:noAutofit/>
          </a:bodyPr>
          <a:lstStyle>
            <a:lvl1pPr algn="l">
              <a:lnSpc>
                <a:spcPct val="100000"/>
              </a:lnSpc>
              <a:defRPr lang="zh-CN" sz="3300" b="1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57" name="文本占位符 54"/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 rtlCol="0">
            <a:noAutofit/>
          </a:bodyPr>
          <a:lstStyle>
            <a:lvl1pPr marL="0" indent="0">
              <a:buNone/>
              <a:defRPr lang="zh-CN" sz="10000" b="1"/>
            </a:lvl1pPr>
          </a:lstStyle>
          <a:p>
            <a:pPr lvl="0" rtl="0"/>
            <a:r>
              <a:rPr lang="zh-CN" dirty="0"/>
              <a:t>“</a:t>
            </a:r>
            <a:endParaRPr lang="zh-CN" dirty="0"/>
          </a:p>
        </p:txBody>
      </p:sp>
      <p:sp>
        <p:nvSpPr>
          <p:cNvPr id="55" name="文本占位符 54"/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zh-CN" sz="2400"/>
            </a:lvl1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6" name="文本占位符 54"/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 rtlCol="0">
            <a:noAutofit/>
          </a:bodyPr>
          <a:lstStyle>
            <a:lvl1pPr marL="0" indent="0">
              <a:buNone/>
              <a:defRPr lang="zh-CN" sz="10000" b="1"/>
            </a:lvl1pPr>
          </a:lstStyle>
          <a:p>
            <a:pPr lvl="0" rtl="0"/>
            <a:r>
              <a:rPr lang="zh-CN" dirty="0"/>
              <a:t>”</a:t>
            </a:r>
            <a:endParaRPr lang="zh-CN" dirty="0"/>
          </a:p>
        </p:txBody>
      </p:sp>
      <p:sp>
        <p:nvSpPr>
          <p:cNvPr id="32" name="图像 1" descr="preencoded.png"/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53" name="任意多边形：形状 52"/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33" name="图像 4" descr="preencoded.png"/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9" name="任意多边形(F) 70"/>
          <p:cNvSpPr/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31" name="任意多边形(F) 70"/>
          <p:cNvSpPr/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dirty="0"/>
            </a:fld>
            <a:endParaRPr 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sz="45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lnSpc>
                <a:spcPct val="100000"/>
              </a:lnSpc>
              <a:defRPr lang="zh-CN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演示文稿标题</a:t>
            </a:r>
            <a:endParaRPr 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smtClean="0"/>
            </a:fld>
            <a:endParaRPr lang="zh-CN" dirty="0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800" b="1" cap="all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 rtl="0"/>
            <a:r>
              <a:rPr lang="zh-CN"/>
              <a:t>姓名</a:t>
            </a:r>
            <a:endParaRPr lang="zh-CN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lvl="0" rtl="0"/>
            <a:r>
              <a:rPr lang="zh-CN"/>
              <a:t>标题</a:t>
            </a:r>
            <a:endParaRPr lang="zh-CN"/>
          </a:p>
        </p:txBody>
      </p:sp>
      <p:sp>
        <p:nvSpPr>
          <p:cNvPr id="23" name="图片占位符 16"/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2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800" b="1" cap="all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 rtl="0"/>
            <a:r>
              <a:rPr lang="zh-CN" dirty="0"/>
              <a:t>姓名</a:t>
            </a:r>
            <a:endParaRPr lang="zh-CN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lvl="0" rtl="0"/>
            <a:r>
              <a:rPr lang="zh-CN" dirty="0"/>
              <a:t>标题</a:t>
            </a:r>
            <a:endParaRPr lang="zh-CN" dirty="0"/>
          </a:p>
        </p:txBody>
      </p:sp>
      <p:sp>
        <p:nvSpPr>
          <p:cNvPr id="26" name="图片占位符 16"/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5" name="文本占位符 18"/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800" b="1" cap="all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 rtl="0"/>
            <a:r>
              <a:rPr lang="zh-CN"/>
              <a:t>姓名</a:t>
            </a:r>
            <a:endParaRPr lang="zh-CN"/>
          </a:p>
        </p:txBody>
      </p:sp>
      <p:sp>
        <p:nvSpPr>
          <p:cNvPr id="27" name="文本占位符 20"/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lvl="0" rtl="0"/>
            <a:r>
              <a:rPr lang="zh-CN"/>
              <a:t>标题</a:t>
            </a:r>
            <a:endParaRPr lang="zh-CN"/>
          </a:p>
        </p:txBody>
      </p:sp>
      <p:sp>
        <p:nvSpPr>
          <p:cNvPr id="29" name="图片占位符 16"/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8" name="文本占位符 18"/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800" b="1" cap="all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 rtl="0"/>
            <a:r>
              <a:rPr lang="zh-CN"/>
              <a:t>姓名</a:t>
            </a:r>
            <a:endParaRPr lang="zh-CN"/>
          </a:p>
        </p:txBody>
      </p:sp>
      <p:sp>
        <p:nvSpPr>
          <p:cNvPr id="30" name="文本占位符 20"/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lvl="0" rtl="0"/>
            <a:r>
              <a:rPr lang="zh-CN"/>
              <a:t>标题</a:t>
            </a:r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zh-CN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演示文稿标题</a:t>
            </a:r>
            <a:endParaRPr 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smtClean="0"/>
            </a:fld>
            <a:endParaRPr lang="zh-CN" dirty="0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400" b="1" cap="all" spc="20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 rtl="0"/>
            <a:r>
              <a:rPr lang="zh-CN" dirty="0"/>
              <a:t>姓名</a:t>
            </a:r>
            <a:endParaRPr lang="zh-CN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200" spc="20" baseline="0"/>
            </a:lvl1pPr>
          </a:lstStyle>
          <a:p>
            <a:pPr lvl="0" rtl="0"/>
            <a:r>
              <a:rPr lang="zh-CN"/>
              <a:t>标题</a:t>
            </a:r>
            <a:endParaRPr lang="zh-CN"/>
          </a:p>
        </p:txBody>
      </p:sp>
      <p:sp>
        <p:nvSpPr>
          <p:cNvPr id="10" name="图片占位符 16"/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4" name="文本占位符 18"/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400" b="1" cap="all" spc="20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 rtl="0"/>
            <a:r>
              <a:rPr lang="zh-CN"/>
              <a:t>姓名</a:t>
            </a:r>
            <a:endParaRPr lang="zh-CN"/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200" spc="20" baseline="0"/>
            </a:lvl1pPr>
          </a:lstStyle>
          <a:p>
            <a:pPr lvl="0" rtl="0"/>
            <a:r>
              <a:rPr lang="zh-CN"/>
              <a:t>标题</a:t>
            </a:r>
            <a:endParaRPr lang="zh-CN"/>
          </a:p>
        </p:txBody>
      </p:sp>
      <p:sp>
        <p:nvSpPr>
          <p:cNvPr id="23" name="图片占位符 16"/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2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400" b="1" cap="all" spc="20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 rtl="0"/>
            <a:r>
              <a:rPr lang="zh-CN" dirty="0"/>
              <a:t>姓名</a:t>
            </a:r>
            <a:endParaRPr lang="zh-CN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200" spc="20" baseline="0"/>
            </a:lvl1pPr>
          </a:lstStyle>
          <a:p>
            <a:pPr lvl="0" rtl="0"/>
            <a:r>
              <a:rPr lang="zh-CN"/>
              <a:t>标题</a:t>
            </a:r>
            <a:endParaRPr lang="zh-CN"/>
          </a:p>
        </p:txBody>
      </p:sp>
      <p:sp>
        <p:nvSpPr>
          <p:cNvPr id="11" name="图片占位符 16"/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400" b="1" cap="all" spc="20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 rtl="0"/>
            <a:r>
              <a:rPr lang="zh-CN" dirty="0"/>
              <a:t>姓名</a:t>
            </a:r>
            <a:endParaRPr lang="zh-CN" dirty="0"/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200" spc="20" baseline="0"/>
            </a:lvl1pPr>
          </a:lstStyle>
          <a:p>
            <a:pPr lvl="0" rtl="0"/>
            <a:r>
              <a:rPr lang="zh-CN"/>
              <a:t>标题</a:t>
            </a:r>
            <a:endParaRPr lang="zh-CN"/>
          </a:p>
        </p:txBody>
      </p:sp>
      <p:sp>
        <p:nvSpPr>
          <p:cNvPr id="26" name="图片占位符 16"/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5" name="文本占位符 18"/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400" b="1" cap="all" spc="20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 rtl="0"/>
            <a:r>
              <a:rPr lang="zh-CN" dirty="0"/>
              <a:t>姓名</a:t>
            </a:r>
            <a:endParaRPr lang="zh-CN" dirty="0"/>
          </a:p>
        </p:txBody>
      </p:sp>
      <p:sp>
        <p:nvSpPr>
          <p:cNvPr id="27" name="文本占位符 20"/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200" spc="20" baseline="0"/>
            </a:lvl1pPr>
          </a:lstStyle>
          <a:p>
            <a:pPr lvl="0" rtl="0"/>
            <a:r>
              <a:rPr lang="zh-CN"/>
              <a:t>标题</a:t>
            </a:r>
            <a:endParaRPr lang="zh-CN"/>
          </a:p>
        </p:txBody>
      </p:sp>
      <p:sp>
        <p:nvSpPr>
          <p:cNvPr id="12" name="图片占位符 16"/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400" b="1" cap="all" spc="20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 rtl="0"/>
            <a:r>
              <a:rPr lang="zh-CN"/>
              <a:t>姓名</a:t>
            </a:r>
            <a:endParaRPr lang="zh-CN"/>
          </a:p>
        </p:txBody>
      </p:sp>
      <p:sp>
        <p:nvSpPr>
          <p:cNvPr id="31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200" spc="20" baseline="0"/>
            </a:lvl1pPr>
          </a:lstStyle>
          <a:p>
            <a:pPr lvl="0" rtl="0"/>
            <a:r>
              <a:rPr lang="zh-CN"/>
              <a:t>标题</a:t>
            </a:r>
            <a:endParaRPr lang="zh-CN"/>
          </a:p>
        </p:txBody>
      </p:sp>
      <p:sp>
        <p:nvSpPr>
          <p:cNvPr id="29" name="图片占位符 16"/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8" name="文本占位符 18"/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400" b="1" cap="all" spc="20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 rtl="0"/>
            <a:r>
              <a:rPr lang="zh-CN"/>
              <a:t>姓名</a:t>
            </a:r>
            <a:endParaRPr lang="zh-CN"/>
          </a:p>
        </p:txBody>
      </p:sp>
      <p:sp>
        <p:nvSpPr>
          <p:cNvPr id="30" name="文本占位符 20"/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200" spc="20" baseline="0"/>
            </a:lvl1pPr>
          </a:lstStyle>
          <a:p>
            <a:pPr lvl="0" rtl="0"/>
            <a:r>
              <a:rPr lang="zh-CN" dirty="0"/>
              <a:t>标题</a:t>
            </a:r>
            <a:endParaRPr lang="zh-CN" dirty="0"/>
          </a:p>
        </p:txBody>
      </p:sp>
      <p:sp>
        <p:nvSpPr>
          <p:cNvPr id="13" name="图片占位符 16"/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zh-CN" sz="14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32" name="文本占位符 18"/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sz="1400" b="1" cap="all" spc="20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 rtl="0"/>
            <a:r>
              <a:rPr lang="zh-CN"/>
              <a:t>姓名</a:t>
            </a:r>
            <a:endParaRPr lang="zh-CN"/>
          </a:p>
        </p:txBody>
      </p:sp>
      <p:sp>
        <p:nvSpPr>
          <p:cNvPr id="33" name="文本占位符 20"/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zh-CN" sz="1200" spc="20" baseline="0"/>
            </a:lvl1pPr>
          </a:lstStyle>
          <a:p>
            <a:pPr lvl="0" rtl="0"/>
            <a:r>
              <a:rPr lang="zh-CN"/>
              <a:t>标题</a:t>
            </a:r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b="1" dirty="0"/>
              <a:t>单击此处编辑母版标题样式</a:t>
            </a:r>
            <a:endParaRPr lang="zh-CN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</a:lstStyle>
          <a:p>
            <a:pPr lvl="0" rtl="0"/>
            <a:r>
              <a:rPr lang="zh-CN" dirty="0"/>
              <a:t>单击此处编辑母版文本样式</a:t>
            </a:r>
            <a:endParaRPr lang="zh-CN" dirty="0"/>
          </a:p>
          <a:p>
            <a:pPr lvl="1" rtl="0"/>
            <a:r>
              <a:rPr lang="zh-CN" dirty="0"/>
              <a:t>第二级</a:t>
            </a:r>
            <a:endParaRPr lang="zh-CN" dirty="0"/>
          </a:p>
          <a:p>
            <a:pPr lvl="2" rtl="0"/>
            <a:r>
              <a:rPr lang="zh-CN" dirty="0"/>
              <a:t>第三级</a:t>
            </a:r>
            <a:endParaRPr lang="zh-CN" dirty="0"/>
          </a:p>
          <a:p>
            <a:pPr lvl="3" rtl="0"/>
            <a:r>
              <a:rPr lang="zh-CN" dirty="0"/>
              <a:t>第四级</a:t>
            </a:r>
            <a:endParaRPr lang="zh-CN" dirty="0"/>
          </a:p>
          <a:p>
            <a:pPr lvl="4" rtl="0"/>
            <a:r>
              <a:rPr lang="zh-CN" dirty="0"/>
              <a:t>第五级</a:t>
            </a:r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zh-CN" sz="120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演示文稿标题</a:t>
            </a:r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sz="120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rtl="0"/>
            <a:fld id="{48F63A3B-78C7-47BE-AE5E-E10140E04643}" type="slidenum">
              <a:rPr lang="zh-CN" smtClean="0"/>
            </a:fld>
            <a:endParaRPr 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zh-CN" sz="4400" b="1" kern="1200" cap="all" baseline="0">
          <a:solidFill>
            <a:schemeClr val="accent6"/>
          </a:solidFill>
          <a:latin typeface="+mj-ea"/>
          <a:ea typeface="+mj-ea"/>
          <a:cs typeface="+mj-cs"/>
        </a:defRPr>
      </a:lvl1pPr>
    </p:titleStyle>
    <p:bodyStyle>
      <a:lvl1pPr marL="347345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2800" kern="1200">
          <a:solidFill>
            <a:schemeClr val="accent6"/>
          </a:solidFill>
          <a:latin typeface="+mn-ea"/>
          <a:ea typeface="+mn-ea"/>
          <a:cs typeface="+mn-cs"/>
        </a:defRPr>
      </a:lvl1pPr>
      <a:lvl2pPr marL="6858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2400" kern="1200">
          <a:solidFill>
            <a:schemeClr val="accent6"/>
          </a:solidFill>
          <a:latin typeface="+mn-ea"/>
          <a:ea typeface="+mn-ea"/>
          <a:cs typeface="+mn-cs"/>
        </a:defRPr>
      </a:lvl2pPr>
      <a:lvl3pPr marL="11430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2000" kern="1200">
          <a:solidFill>
            <a:schemeClr val="accent6"/>
          </a:solidFill>
          <a:latin typeface="+mn-ea"/>
          <a:ea typeface="+mn-ea"/>
          <a:cs typeface="+mn-cs"/>
        </a:defRPr>
      </a:lvl3pPr>
      <a:lvl4pPr marL="16002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1800" kern="1200">
          <a:solidFill>
            <a:schemeClr val="accent6"/>
          </a:solidFill>
          <a:latin typeface="+mn-ea"/>
          <a:ea typeface="+mn-ea"/>
          <a:cs typeface="+mn-cs"/>
        </a:defRPr>
      </a:lvl4pPr>
      <a:lvl5pPr marL="20574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1800" kern="1200">
          <a:solidFill>
            <a:schemeClr val="accent6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16.xml"/><Relationship Id="rId3" Type="http://schemas.openxmlformats.org/officeDocument/2006/relationships/image" Target="../media/image29.png"/><Relationship Id="rId2" Type="http://schemas.openxmlformats.org/officeDocument/2006/relationships/tags" Target="../tags/tag15.xml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tags" Target="../tags/tag18.xml"/><Relationship Id="rId3" Type="http://schemas.openxmlformats.org/officeDocument/2006/relationships/image" Target="../media/image32.png"/><Relationship Id="rId2" Type="http://schemas.openxmlformats.org/officeDocument/2006/relationships/tags" Target="../tags/tag17.xml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tags" Target="../tags/tag23.xml"/><Relationship Id="rId7" Type="http://schemas.openxmlformats.org/officeDocument/2006/relationships/image" Target="../media/image36.png"/><Relationship Id="rId6" Type="http://schemas.openxmlformats.org/officeDocument/2006/relationships/tags" Target="../tags/tag22.xml"/><Relationship Id="rId5" Type="http://schemas.openxmlformats.org/officeDocument/2006/relationships/image" Target="../media/image35.png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4" Type="http://schemas.openxmlformats.org/officeDocument/2006/relationships/slideLayout" Target="../slideLayouts/slideLayout6.xml"/><Relationship Id="rId13" Type="http://schemas.openxmlformats.org/officeDocument/2006/relationships/image" Target="../media/image39.png"/><Relationship Id="rId12" Type="http://schemas.openxmlformats.org/officeDocument/2006/relationships/tags" Target="../tags/tag25.xml"/><Relationship Id="rId11" Type="http://schemas.openxmlformats.org/officeDocument/2006/relationships/image" Target="../media/image38.png"/><Relationship Id="rId10" Type="http://schemas.openxmlformats.org/officeDocument/2006/relationships/tags" Target="../tags/tag24.xml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tags" Target="../tags/tag30.xml"/><Relationship Id="rId7" Type="http://schemas.openxmlformats.org/officeDocument/2006/relationships/image" Target="../media/image42.png"/><Relationship Id="rId6" Type="http://schemas.openxmlformats.org/officeDocument/2006/relationships/tags" Target="../tags/tag29.xml"/><Relationship Id="rId5" Type="http://schemas.openxmlformats.org/officeDocument/2006/relationships/image" Target="../media/image41.png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image" Target="../media/image40.png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2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image" Target="../media/image45.png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44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48.png"/><Relationship Id="rId13" Type="http://schemas.openxmlformats.org/officeDocument/2006/relationships/tags" Target="../tags/tag39.xml"/><Relationship Id="rId12" Type="http://schemas.openxmlformats.org/officeDocument/2006/relationships/image" Target="../media/image47.png"/><Relationship Id="rId11" Type="http://schemas.openxmlformats.org/officeDocument/2006/relationships/tags" Target="../tags/tag38.xml"/><Relationship Id="rId10" Type="http://schemas.openxmlformats.org/officeDocument/2006/relationships/image" Target="../media/image46.png"/><Relationship Id="rId1" Type="http://schemas.openxmlformats.org/officeDocument/2006/relationships/tags" Target="../tags/tag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13.png"/><Relationship Id="rId7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tags" Target="../tags/tag4.xml"/><Relationship Id="rId4" Type="http://schemas.openxmlformats.org/officeDocument/2006/relationships/image" Target="../media/image11.png"/><Relationship Id="rId3" Type="http://schemas.openxmlformats.org/officeDocument/2006/relationships/tags" Target="../tags/tag3.xml"/><Relationship Id="rId22" Type="http://schemas.openxmlformats.org/officeDocument/2006/relationships/notesSlide" Target="../notesSlides/notesSlide7.xml"/><Relationship Id="rId21" Type="http://schemas.openxmlformats.org/officeDocument/2006/relationships/slideLayout" Target="../slideLayouts/slideLayout6.xml"/><Relationship Id="rId20" Type="http://schemas.openxmlformats.org/officeDocument/2006/relationships/image" Target="../media/image19.png"/><Relationship Id="rId2" Type="http://schemas.openxmlformats.org/officeDocument/2006/relationships/image" Target="../media/image10.png"/><Relationship Id="rId19" Type="http://schemas.openxmlformats.org/officeDocument/2006/relationships/tags" Target="../tags/tag11.xml"/><Relationship Id="rId18" Type="http://schemas.openxmlformats.org/officeDocument/2006/relationships/image" Target="../media/image18.png"/><Relationship Id="rId17" Type="http://schemas.openxmlformats.org/officeDocument/2006/relationships/tags" Target="../tags/tag10.xml"/><Relationship Id="rId16" Type="http://schemas.openxmlformats.org/officeDocument/2006/relationships/image" Target="../media/image17.png"/><Relationship Id="rId15" Type="http://schemas.openxmlformats.org/officeDocument/2006/relationships/tags" Target="../tags/tag9.xml"/><Relationship Id="rId14" Type="http://schemas.openxmlformats.org/officeDocument/2006/relationships/image" Target="../media/image16.png"/><Relationship Id="rId13" Type="http://schemas.openxmlformats.org/officeDocument/2006/relationships/tags" Target="../tags/tag8.xml"/><Relationship Id="rId12" Type="http://schemas.openxmlformats.org/officeDocument/2006/relationships/image" Target="../media/image15.png"/><Relationship Id="rId11" Type="http://schemas.openxmlformats.org/officeDocument/2006/relationships/tags" Target="../tags/tag7.xml"/><Relationship Id="rId10" Type="http://schemas.openxmlformats.org/officeDocument/2006/relationships/image" Target="../media/image14.png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tags" Target="../tags/tag13.xml"/><Relationship Id="rId3" Type="http://schemas.openxmlformats.org/officeDocument/2006/relationships/image" Target="../media/image21.png"/><Relationship Id="rId2" Type="http://schemas.openxmlformats.org/officeDocument/2006/relationships/tags" Target="../tags/tag12.xml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5.png"/><Relationship Id="rId3" Type="http://schemas.openxmlformats.org/officeDocument/2006/relationships/tags" Target="../tags/tag1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1475" y="1019175"/>
            <a:ext cx="6557645" cy="140208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网站汇报</a:t>
            </a:r>
            <a:br>
              <a:rPr lang="zh-CN" altLang="en-US" sz="2000" dirty="0"/>
            </a:br>
            <a:r>
              <a:rPr lang="en-US" altLang="zh-CN" sz="2000" dirty="0"/>
              <a:t>                               </a:t>
            </a:r>
            <a:r>
              <a:rPr lang="en-US" altLang="zh-CN" sz="2000" b="1" dirty="0"/>
              <a:t>——Tongji </a:t>
            </a:r>
            <a:r>
              <a:rPr altLang="en-US" sz="2000" b="1" dirty="0"/>
              <a:t>校园助手</a:t>
            </a:r>
            <a:br>
              <a:rPr lang="zh-CN" sz="2000" b="1" dirty="0"/>
            </a:br>
            <a:endParaRPr lang="zh-CN" sz="20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02965" y="2688590"/>
            <a:ext cx="5842635" cy="3304540"/>
          </a:xfrm>
        </p:spPr>
        <p:txBody>
          <a:bodyPr rtlCol="0"/>
          <a:lstStyle>
            <a:defPPr>
              <a:defRPr lang="zh-CN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汇报人：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  <a:sym typeface="+mn-ea"/>
              </a:rPr>
              <a:t>2151219</a:t>
            </a:r>
            <a:r>
              <a:rPr altLang="en-US" dirty="0">
                <a:solidFill>
                  <a:srgbClr val="000000"/>
                </a:solidFill>
                <a:sym typeface="+mn-ea"/>
              </a:rPr>
              <a:t>王传臻</a:t>
            </a:r>
            <a:endParaRPr altLang="en-US" dirty="0">
              <a:solidFill>
                <a:srgbClr val="000000"/>
              </a:solidFill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>
              <a:solidFill>
                <a:srgbClr val="000000"/>
              </a:solidFill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rgbClr val="000000"/>
                </a:solidFill>
              </a:rPr>
              <a:t>组员</a:t>
            </a:r>
            <a:r>
              <a:rPr lang="zh-CN" altLang="en-US" dirty="0">
                <a:solidFill>
                  <a:srgbClr val="000000"/>
                </a:solidFill>
              </a:rPr>
              <a:t>：</a:t>
            </a:r>
            <a:r>
              <a:rPr lang="en-US" altLang="zh-CN" dirty="0">
                <a:solidFill>
                  <a:srgbClr val="000000"/>
                </a:solidFill>
              </a:rPr>
              <a:t>2253156</a:t>
            </a:r>
            <a:r>
              <a:rPr lang="zh-CN" altLang="en-US" dirty="0">
                <a:solidFill>
                  <a:srgbClr val="000000"/>
                </a:solidFill>
              </a:rPr>
              <a:t>闫浩扬 </a:t>
            </a:r>
            <a:r>
              <a:rPr lang="en-US" altLang="zh-CN" dirty="0">
                <a:solidFill>
                  <a:srgbClr val="000000"/>
                </a:solidFill>
                <a:sym typeface="+mn-ea"/>
              </a:rPr>
              <a:t>2251784 </a:t>
            </a:r>
            <a:r>
              <a:rPr altLang="en-US" dirty="0">
                <a:solidFill>
                  <a:srgbClr val="000000"/>
                </a:solidFill>
                <a:sym typeface="+mn-ea"/>
              </a:rPr>
              <a:t>殷文宇</a:t>
            </a:r>
            <a:r>
              <a:rPr lang="zh-CN" altLang="en-US" dirty="0">
                <a:solidFill>
                  <a:srgbClr val="000000"/>
                </a:solidFill>
              </a:rPr>
              <a:t>  </a:t>
            </a:r>
            <a:endParaRPr lang="en-US" altLang="zh-CN" dirty="0">
              <a:solidFill>
                <a:srgbClr val="000000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2251784 </a:t>
            </a:r>
            <a:r>
              <a:rPr lang="zh-CN" altLang="en-US" dirty="0">
                <a:solidFill>
                  <a:srgbClr val="000000"/>
                </a:solidFill>
              </a:rPr>
              <a:t>殷文宇 </a:t>
            </a:r>
            <a:r>
              <a:rPr lang="en-US" altLang="zh-CN" dirty="0">
                <a:solidFill>
                  <a:srgbClr val="000000"/>
                </a:solidFill>
              </a:rPr>
              <a:t>2253747 </a:t>
            </a:r>
            <a:r>
              <a:rPr lang="zh-CN" altLang="en-US" dirty="0">
                <a:solidFill>
                  <a:srgbClr val="000000"/>
                </a:solidFill>
              </a:rPr>
              <a:t>黄量</a:t>
            </a:r>
            <a:endParaRPr lang="en-US" altLang="zh-CN" dirty="0">
              <a:solidFill>
                <a:srgbClr val="000000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2050041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黄琪</a:t>
            </a:r>
            <a:endParaRPr 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37546" y="2522220"/>
            <a:ext cx="6756114" cy="3757930"/>
          </a:xfrm>
          <a:effectLst>
            <a:softEdge rad="63500"/>
          </a:effectLst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 sz="1800" b="1" dirty="0"/>
              <a:t>个人界面</a:t>
            </a:r>
            <a:endParaRPr lang="zh-CN" sz="1800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F63A3B-78C7-47BE-AE5E-E10140E04643}" type="slidenum">
              <a:rPr lang="en-US" altLang="zh-CN" smtClean="0"/>
            </a:fld>
            <a:endParaRPr 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7859395" y="2398395"/>
            <a:ext cx="340360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 Black" panose="00000A00000000000000" charset="-122"/>
                <a:ea typeface="微软雅黑 Black" panose="00000A00000000000000" charset="-122"/>
              </a:rPr>
              <a:t>|-</a:t>
            </a:r>
            <a:r>
              <a:rPr altLang="en-US" sz="2400" dirty="0">
                <a:latin typeface="微软雅黑 Black" panose="00000A00000000000000" charset="-122"/>
                <a:ea typeface="微软雅黑 Black" panose="00000A00000000000000" charset="-122"/>
              </a:rPr>
              <a:t>任务记录</a:t>
            </a:r>
            <a:endParaRPr lang="en-US" altLang="zh-CN" sz="2400" dirty="0">
              <a:latin typeface="微软雅黑 Black" panose="00000A00000000000000" charset="-122"/>
              <a:ea typeface="微软雅黑 Black" panose="00000A00000000000000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 Black" panose="00000A00000000000000" charset="-122"/>
                <a:ea typeface="微软雅黑 Black" panose="00000A00000000000000" charset="-122"/>
              </a:rPr>
              <a:t>|-</a:t>
            </a:r>
            <a:r>
              <a:rPr altLang="en-US" sz="2400" dirty="0">
                <a:latin typeface="微软雅黑 Black" panose="00000A00000000000000" charset="-122"/>
                <a:ea typeface="微软雅黑 Black" panose="00000A00000000000000" charset="-122"/>
              </a:rPr>
              <a:t>用户信息</a:t>
            </a:r>
            <a:endParaRPr lang="en-US" altLang="zh-CN" sz="2400" dirty="0">
              <a:latin typeface="微软雅黑 Black" panose="00000A00000000000000" charset="-122"/>
              <a:ea typeface="微软雅黑 Black" panose="00000A00000000000000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 Black" panose="00000A00000000000000" charset="-122"/>
                <a:ea typeface="微软雅黑 Black" panose="00000A00000000000000" charset="-122"/>
              </a:rPr>
              <a:t>|-</a:t>
            </a:r>
            <a:r>
              <a:rPr altLang="en-US" sz="2400" dirty="0">
                <a:latin typeface="微软雅黑 Black" panose="00000A00000000000000" charset="-122"/>
                <a:ea typeface="微软雅黑 Black" panose="00000A00000000000000" charset="-122"/>
              </a:rPr>
              <a:t>地址修改</a:t>
            </a:r>
            <a:endParaRPr lang="en-US" altLang="zh-CN" sz="2400" dirty="0">
              <a:latin typeface="微软雅黑 Black" panose="00000A00000000000000" charset="-122"/>
              <a:ea typeface="微软雅黑 Black" panose="00000A00000000000000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 Black" panose="00000A00000000000000" charset="-122"/>
                <a:ea typeface="微软雅黑 Black" panose="00000A00000000000000" charset="-122"/>
              </a:rPr>
              <a:t>|-</a:t>
            </a:r>
            <a:r>
              <a:rPr altLang="en-US" sz="2400" dirty="0">
                <a:latin typeface="微软雅黑 Black" panose="00000A00000000000000" charset="-122"/>
                <a:ea typeface="微软雅黑 Black" panose="00000A00000000000000" charset="-122"/>
              </a:rPr>
              <a:t>收藏夹</a:t>
            </a:r>
            <a:endParaRPr altLang="en-US" sz="2400" dirty="0">
              <a:latin typeface="微软雅黑 Black" panose="00000A00000000000000" charset="-122"/>
              <a:ea typeface="微软雅黑 Black" panose="00000A00000000000000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 Black" panose="00000A00000000000000" charset="-122"/>
                <a:ea typeface="微软雅黑 Black" panose="00000A00000000000000" charset="-122"/>
              </a:rPr>
              <a:t>|-</a:t>
            </a:r>
            <a:r>
              <a:rPr altLang="en-US" sz="2400" dirty="0">
                <a:latin typeface="微软雅黑 Black" panose="00000A00000000000000" charset="-122"/>
                <a:ea typeface="微软雅黑 Black" panose="00000A00000000000000" charset="-122"/>
              </a:rPr>
              <a:t>发布</a:t>
            </a:r>
            <a:r>
              <a:rPr altLang="en-US" sz="2400" dirty="0">
                <a:latin typeface="微软雅黑 Black" panose="00000A00000000000000" charset="-122"/>
                <a:ea typeface="微软雅黑 Black" panose="00000A00000000000000" charset="-122"/>
              </a:rPr>
              <a:t>任务</a:t>
            </a:r>
            <a:endParaRPr altLang="en-US" sz="2400" dirty="0">
              <a:latin typeface="微软雅黑 Black" panose="00000A00000000000000" charset="-122"/>
              <a:ea typeface="微软雅黑 Black" panose="00000A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22195" y="167640"/>
            <a:ext cx="73710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主要涉及前端与数据库的交互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JS用户交互+AJAX请求发送+Django与数据库处理</a:t>
            </a:r>
            <a:endParaRPr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使用JS来处理用户与页面的交互，包括表单验证、动态显示等。</a:t>
            </a:r>
            <a:endParaRPr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通过AJAX请求，异步地将用户的输入发送到后端（Django）进行处理</a:t>
            </a:r>
            <a:endParaRPr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Django负责处理这些请求，与数据库进行交互，执行必要的操作</a:t>
            </a:r>
            <a:endParaRPr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1220" y="1322070"/>
            <a:ext cx="6829419" cy="3950970"/>
          </a:xfr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 sz="1800" b="1" dirty="0"/>
              <a:t>挑选商品界面</a:t>
            </a:r>
            <a:endParaRPr lang="zh-CN" sz="1800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F63A3B-78C7-47BE-AE5E-E10140E04643}" type="slidenum">
              <a:rPr lang="en-US" altLang="zh-CN" smtClean="0"/>
            </a:fld>
            <a:endParaRPr 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8351520" y="1637030"/>
            <a:ext cx="339344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挑选商品有多种方法：</a:t>
            </a:r>
            <a:endParaRPr lang="en-US" altLang="zh-CN" sz="2400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|-</a:t>
            </a:r>
            <a:r>
              <a:rPr lang="zh-CN" altLang="en-US" sz="24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主界面挑选</a:t>
            </a:r>
            <a:endParaRPr lang="en-US" altLang="zh-CN" sz="2400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|-</a:t>
            </a:r>
            <a:r>
              <a:rPr lang="zh-CN" altLang="en-US" sz="24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分类索引</a:t>
            </a:r>
            <a:endParaRPr lang="en-US" altLang="zh-CN" sz="2400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|-</a:t>
            </a:r>
            <a:r>
              <a:rPr lang="zh-CN" altLang="en-US" sz="24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关键词索引</a:t>
            </a:r>
            <a:endParaRPr lang="zh-CN" altLang="en-US" sz="2400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95270" y="601345"/>
            <a:ext cx="7654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根据类别字段进行任务筛选。由</a:t>
            </a:r>
            <a:r>
              <a:rPr altLang="en-US" b="1"/>
              <a:t>控件navbarDropdown</a:t>
            </a:r>
            <a:r>
              <a:rPr lang="en-US" altLang="zh-CN" b="1"/>
              <a:t>+</a:t>
            </a:r>
            <a:r>
              <a:rPr altLang="en-US" b="1"/>
              <a:t>数据库交互</a:t>
            </a:r>
            <a:r>
              <a:rPr altLang="en-US" b="1"/>
              <a:t>实现</a:t>
            </a:r>
            <a:endParaRPr altLang="en-US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 sz="1800" b="1" dirty="0"/>
              <a:t>任务发布与领取界面</a:t>
            </a:r>
            <a:endParaRPr lang="zh-CN" sz="1800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F63A3B-78C7-47BE-AE5E-E10140E04643}" type="slidenum">
              <a:rPr lang="en-US" altLang="zh-CN" smtClean="0"/>
            </a:fld>
            <a:endParaRPr 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4290" y="857885"/>
            <a:ext cx="5768340" cy="3246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7185" y="857885"/>
            <a:ext cx="3769360" cy="579628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5317490" y="4504055"/>
            <a:ext cx="45040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b="1"/>
              <a:t>AJAX请求： 使用AJAX技术实现任务领取与完成的异步请求，以避免整个页面的刷新。</a:t>
            </a:r>
            <a:endParaRPr b="1"/>
          </a:p>
          <a:p>
            <a:r>
              <a:rPr b="1"/>
              <a:t>数据库字段添加：添加</a:t>
            </a:r>
            <a:r>
              <a:rPr lang="en-US" altLang="zh-CN" b="1"/>
              <a:t>REQ</a:t>
            </a:r>
            <a:r>
              <a:rPr altLang="en-US" b="1"/>
              <a:t>，包括</a:t>
            </a:r>
            <a:r>
              <a:rPr lang="en-US" altLang="zh-CN" b="1"/>
              <a:t>REQ</a:t>
            </a:r>
            <a:r>
              <a:rPr altLang="en-US" b="1"/>
              <a:t>的</a:t>
            </a:r>
            <a:r>
              <a:rPr lang="en-US" altLang="zh-CN" b="1"/>
              <a:t>id</a:t>
            </a:r>
            <a:r>
              <a:rPr altLang="en-US" b="1"/>
              <a:t>，用户</a:t>
            </a:r>
            <a:r>
              <a:rPr lang="en-US" altLang="zh-CN" b="1"/>
              <a:t>id</a:t>
            </a:r>
            <a:r>
              <a:rPr altLang="en-US" b="1"/>
              <a:t>，悬赏金，类别等</a:t>
            </a:r>
            <a:endParaRPr altLang="en-US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23290" y="1261110"/>
            <a:ext cx="7700950" cy="3920490"/>
          </a:xfr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 sz="1800" dirty="0"/>
              <a:t>管理员界面</a:t>
            </a:r>
            <a:endParaRPr lang="zh-CN" sz="18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F63A3B-78C7-47BE-AE5E-E10140E04643}" type="slidenum">
              <a:rPr lang="en-US" altLang="zh-CN" smtClean="0"/>
            </a:fld>
            <a:endParaRPr 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8930640" y="1069975"/>
            <a:ext cx="280416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 Black" panose="00000A00000000000000" charset="-122"/>
                <a:ea typeface="微软雅黑 Black" panose="00000A00000000000000" charset="-122"/>
              </a:rPr>
              <a:t>使用</a:t>
            </a:r>
            <a:r>
              <a:rPr lang="en-US" altLang="zh-CN" sz="2400" dirty="0">
                <a:latin typeface="微软雅黑 Black" panose="00000A00000000000000" charset="-122"/>
                <a:ea typeface="微软雅黑 Black" panose="00000A00000000000000" charset="-122"/>
              </a:rPr>
              <a:t>SimpleUI</a:t>
            </a:r>
            <a:r>
              <a:rPr altLang="en-US" sz="2400" dirty="0">
                <a:latin typeface="微软雅黑 Black" panose="00000A00000000000000" charset="-122"/>
                <a:ea typeface="微软雅黑 Black" panose="00000A00000000000000" charset="-122"/>
              </a:rPr>
              <a:t>插件开发后台</a:t>
            </a:r>
            <a:endParaRPr altLang="en-US" sz="2400" dirty="0">
              <a:latin typeface="微软雅黑 Black" panose="00000A00000000000000" charset="-122"/>
              <a:ea typeface="微软雅黑 Black" panose="00000A0000000000000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 Black" panose="00000A00000000000000" charset="-122"/>
                <a:ea typeface="微软雅黑 Black" panose="00000A00000000000000" charset="-122"/>
              </a:rPr>
              <a:t>管理员可以轻松的实现对用户，商品以及其他内容的控制。</a:t>
            </a:r>
            <a:endParaRPr lang="zh-CN" altLang="en-US" sz="2400" dirty="0">
              <a:latin typeface="微软雅黑 Black" panose="00000A00000000000000" charset="-122"/>
              <a:ea typeface="微软雅黑 Black" panose="00000A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5461050" cy="1627632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主要技术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389120" y="3892019"/>
            <a:ext cx="3932238" cy="588963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/>
              <a:t>Main technologies</a:t>
            </a:r>
            <a:endParaRPr lang="zh-CN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smtClean="0"/>
            </a:fld>
            <a:endParaRPr lang="zh-C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285" y="210820"/>
            <a:ext cx="10288270" cy="6449695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sz="1800" dirty="0"/>
              <a:t>Bootstrap</a:t>
            </a:r>
            <a:r>
              <a:rPr lang="en-US" altLang="zh-CN" sz="1800" dirty="0"/>
              <a:t>+</a:t>
            </a:r>
            <a:r>
              <a:rPr lang="zh-CN" altLang="en-US" sz="1800" dirty="0"/>
              <a:t>Ajax</a:t>
            </a:r>
            <a:r>
              <a:rPr lang="en-US" altLang="zh-CN" sz="1800" dirty="0"/>
              <a:t>+</a:t>
            </a:r>
            <a:r>
              <a:rPr lang="zh-CN" altLang="en-US" sz="1800" dirty="0"/>
              <a:t>Django</a:t>
            </a:r>
            <a:r>
              <a:rPr lang="en-US" altLang="zh-CN" sz="1800" dirty="0"/>
              <a:t>+</a:t>
            </a:r>
            <a:r>
              <a:rPr lang="zh-CN" altLang="en-US" sz="1800" dirty="0"/>
              <a:t>MySQL的现代、响应式的Web应用程序</a:t>
            </a:r>
            <a:br>
              <a:rPr lang="zh-CN" altLang="en-US" sz="1400" dirty="0"/>
            </a:br>
            <a:r>
              <a:rPr lang="zh-CN" altLang="en-US" sz="1400" dirty="0"/>
              <a:t>Bootstrap:</a:t>
            </a:r>
            <a:br>
              <a:rPr lang="zh-CN" altLang="en-US" sz="1400" dirty="0"/>
            </a:br>
            <a:r>
              <a:rPr lang="zh-CN" altLang="en-US" sz="1400" dirty="0"/>
              <a:t>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Bootstrap是一个流行的前端框架，提供了许多现成的样式、组件和工具，使前端开发更加简单和快速，例如许多交互组件</a:t>
            </a:r>
            <a:b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具有响应式设计，适应各种设备和屏幕大小。提供美观的UI元素，例如按钮、表格、表单等。</a:t>
            </a:r>
            <a:b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集成Bootstrap库到您的HTML文件中，然后使用Bootstrap的CSS类和J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组件来构建用户界面。</a:t>
            </a:r>
            <a:b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zh-CN" altLang="en-US" sz="1400" dirty="0"/>
            </a:br>
            <a:r>
              <a:rPr lang="zh-CN" altLang="en-US" sz="1400" dirty="0"/>
              <a:t>Ajax:</a:t>
            </a:r>
            <a:br>
              <a:rPr lang="zh-CN" altLang="en-US" sz="1400" dirty="0"/>
            </a:b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Ajax使得在不重新加载整个页面的情况下，通过异步请求与服务器进行数据交换成为可能，例如评论等界面。</a:t>
            </a:r>
            <a:b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支持异步加载，可以在后台与服务器进行数据交互，无需刷新整个页面。</a:t>
            </a:r>
            <a:b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使用JavaScript中的XMLHttpRequest对象或更现代的Fetch API来发送和接收异步请求，以实现无刷新的数据交互。</a:t>
            </a:r>
            <a:br>
              <a:rPr lang="zh-CN" altLang="en-US" sz="1400" dirty="0"/>
            </a:br>
            <a:br>
              <a:rPr lang="zh-CN" altLang="en-US" sz="1400" dirty="0"/>
            </a:br>
            <a:r>
              <a:rPr lang="zh-CN" altLang="en-US" sz="1400" dirty="0"/>
              <a:t>3. Django:</a:t>
            </a:r>
            <a:br>
              <a:rPr lang="zh-CN" altLang="en-US" sz="1400" dirty="0"/>
            </a:b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Django是一个高级的Python Web框架，提供了强大的工具和功能，用于快速构建安全、可扩展的Web应用程序。</a:t>
            </a:r>
            <a:b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具有内置的ORM（对象关系映射）、用户认证系统、表单处理、安全性等功能，可以方便地处理Web应用程序的各个方面。</a:t>
            </a:r>
            <a:b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定义模型（Model）来表示数据库表结构，使用视图（View）来处理业务逻辑，使用模板（Template）来渲染HTML页面。</a:t>
            </a:r>
            <a:br>
              <a:rPr lang="zh-CN" altLang="en-US" sz="1400" dirty="0"/>
            </a:br>
            <a:br>
              <a:rPr lang="zh-CN" altLang="en-US" sz="1400" dirty="0"/>
            </a:br>
            <a:r>
              <a:rPr lang="zh-CN" altLang="en-US" sz="1400" dirty="0"/>
              <a:t>4. MySQL:</a:t>
            </a:r>
            <a:br>
              <a:rPr lang="zh-CN" altLang="en-US" sz="1400" dirty="0"/>
            </a:b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MySQL是一种关系型数据库管理系统，用于存储和检索应用程序的数据。</a:t>
            </a:r>
            <a:b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支持SQL语言，提供可靠的数据存储和事务处理。</a:t>
            </a:r>
            <a:b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配置Django的数据库设置，使其连接到MySQL数据库，定义模型以映射数据库表结构。</a:t>
            </a:r>
            <a:br>
              <a:rPr lang="zh-CN" altLang="en-US" sz="1400" dirty="0"/>
            </a:br>
            <a:br>
              <a:rPr lang="zh-CN" altLang="en-US" sz="1400" dirty="0"/>
            </a:br>
            <a:r>
              <a:rPr lang="en-US" altLang="zh-CN" sz="1400" dirty="0"/>
              <a:t>    </a:t>
            </a:r>
            <a:r>
              <a:rPr lang="zh-CN" altLang="en-US" sz="1400" dirty="0"/>
              <a:t>使用Bootstrap创建漂亮的用户界面，通过Ajax与Django进行异步通信，使应用程序更加动态和用户友好。Django处理后端逻辑，包括与MySQL数据库的交互。</a:t>
            </a:r>
            <a:endParaRPr lang="zh-CN" altLang="en-US" sz="1400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smtClean="0"/>
            </a:fld>
            <a:endParaRPr lang="zh-C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 sz="2800" b="1" dirty="0"/>
              <a:t>前端</a:t>
            </a:r>
            <a:endParaRPr lang="zh-CN" sz="1800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F63A3B-78C7-47BE-AE5E-E10140E04643}" type="slidenum">
              <a:rPr lang="en-US" altLang="zh-CN" smtClean="0"/>
            </a:fld>
            <a:endParaRPr lang="zh-CN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460500" y="1549400"/>
            <a:ext cx="4939665" cy="3865245"/>
          </a:xfrm>
        </p:spPr>
      </p:pic>
      <p:sp>
        <p:nvSpPr>
          <p:cNvPr id="13" name="文本框 12"/>
          <p:cNvSpPr txBox="1"/>
          <p:nvPr/>
        </p:nvSpPr>
        <p:spPr>
          <a:xfrm>
            <a:off x="7020560" y="1322070"/>
            <a:ext cx="4220909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 err="1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HTML+CSS+JavaScript</a:t>
            </a:r>
            <a:r>
              <a:rPr lang="zh-CN" altLang="en-US" sz="2400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，利用 </a:t>
            </a:r>
            <a:r>
              <a:rPr lang="en-US" altLang="zh-CN" sz="2400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Ajax </a:t>
            </a:r>
            <a:r>
              <a:rPr lang="zh-CN" altLang="en-US" sz="2400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实现页面的动态交互。</a:t>
            </a:r>
            <a:endParaRPr lang="en-US" altLang="zh-CN" sz="2400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采用</a:t>
            </a:r>
            <a:r>
              <a:rPr lang="en-US" altLang="zh-CN" sz="2400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Bootstrap</a:t>
            </a:r>
            <a:r>
              <a:rPr altLang="en-US" sz="2400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框架实现部分组件。</a:t>
            </a:r>
            <a:endParaRPr lang="zh-CN" altLang="en-US" sz="2400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02895" y="1127125"/>
            <a:ext cx="2141220" cy="31699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17645" y="4677410"/>
            <a:ext cx="722376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1"/>
          <a:srcRect t="2204" r="17578"/>
          <a:stretch>
            <a:fillRect/>
          </a:stretch>
        </p:blipFill>
        <p:spPr>
          <a:xfrm>
            <a:off x="8966200" y="679450"/>
            <a:ext cx="2813685" cy="2563495"/>
          </a:xfr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 sz="2800" b="1" dirty="0"/>
              <a:t>后端</a:t>
            </a:r>
            <a:endParaRPr lang="zh-CN" sz="2800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F63A3B-78C7-47BE-AE5E-E10140E04643}" type="slidenum">
              <a:rPr lang="en-US" altLang="zh-CN" smtClean="0"/>
            </a:fld>
            <a:endParaRPr lang="zh-CN" dirty="0"/>
          </a:p>
        </p:txBody>
      </p:sp>
      <p:sp>
        <p:nvSpPr>
          <p:cNvPr id="11" name="椭圆 10"/>
          <p:cNvSpPr/>
          <p:nvPr/>
        </p:nvSpPr>
        <p:spPr>
          <a:xfrm>
            <a:off x="1246632" y="1638663"/>
            <a:ext cx="1156208" cy="64633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38"/>
          <p:cNvSpPr/>
          <p:nvPr>
            <p:custDataLst>
              <p:tags r:id="rId2"/>
            </p:custDataLst>
          </p:nvPr>
        </p:nvSpPr>
        <p:spPr bwMode="auto">
          <a:xfrm>
            <a:off x="1637687" y="1801887"/>
            <a:ext cx="312307" cy="319882"/>
          </a:xfrm>
          <a:custGeom>
            <a:avLst/>
            <a:gdLst>
              <a:gd name="connsiteX0" fmla="*/ 127516 w 340122"/>
              <a:gd name="connsiteY0" fmla="*/ 195559 h 348579"/>
              <a:gd name="connsiteX1" fmla="*/ 148382 w 340122"/>
              <a:gd name="connsiteY1" fmla="*/ 214107 h 348579"/>
              <a:gd name="connsiteX2" fmla="*/ 27822 w 340122"/>
              <a:gd name="connsiteY2" fmla="*/ 348579 h 348579"/>
              <a:gd name="connsiteX3" fmla="*/ 0 w 340122"/>
              <a:gd name="connsiteY3" fmla="*/ 316120 h 348579"/>
              <a:gd name="connsiteX4" fmla="*/ 283624 w 340122"/>
              <a:gd name="connsiteY4" fmla="*/ 70361 h 348579"/>
              <a:gd name="connsiteX5" fmla="*/ 252712 w 340122"/>
              <a:gd name="connsiteY5" fmla="*/ 181647 h 348579"/>
              <a:gd name="connsiteX6" fmla="*/ 234164 w 340122"/>
              <a:gd name="connsiteY6" fmla="*/ 175465 h 348579"/>
              <a:gd name="connsiteX7" fmla="*/ 283624 w 340122"/>
              <a:gd name="connsiteY7" fmla="*/ 70361 h 348579"/>
              <a:gd name="connsiteX8" fmla="*/ 230302 w 340122"/>
              <a:gd name="connsiteY8" fmla="*/ 28505 h 348579"/>
              <a:gd name="connsiteX9" fmla="*/ 170597 w 340122"/>
              <a:gd name="connsiteY9" fmla="*/ 53927 h 348579"/>
              <a:gd name="connsiteX10" fmla="*/ 170597 w 340122"/>
              <a:gd name="connsiteY10" fmla="*/ 171025 h 348579"/>
              <a:gd name="connsiteX11" fmla="*/ 287695 w 340122"/>
              <a:gd name="connsiteY11" fmla="*/ 171025 h 348579"/>
              <a:gd name="connsiteX12" fmla="*/ 287695 w 340122"/>
              <a:gd name="connsiteY12" fmla="*/ 53927 h 348579"/>
              <a:gd name="connsiteX13" fmla="*/ 230302 w 340122"/>
              <a:gd name="connsiteY13" fmla="*/ 28505 h 348579"/>
              <a:gd name="connsiteX14" fmla="*/ 230687 w 340122"/>
              <a:gd name="connsiteY14" fmla="*/ 0 h 348579"/>
              <a:gd name="connsiteX15" fmla="*/ 309266 w 340122"/>
              <a:gd name="connsiteY15" fmla="*/ 32356 h 348579"/>
              <a:gd name="connsiteX16" fmla="*/ 306184 w 340122"/>
              <a:gd name="connsiteY16" fmla="*/ 189515 h 348579"/>
              <a:gd name="connsiteX17" fmla="*/ 161353 w 340122"/>
              <a:gd name="connsiteY17" fmla="*/ 198759 h 348579"/>
              <a:gd name="connsiteX18" fmla="*/ 142864 w 340122"/>
              <a:gd name="connsiteY18" fmla="*/ 183352 h 348579"/>
              <a:gd name="connsiteX19" fmla="*/ 152108 w 340122"/>
              <a:gd name="connsiteY19" fmla="*/ 32356 h 348579"/>
              <a:gd name="connsiteX20" fmla="*/ 230687 w 340122"/>
              <a:gd name="connsiteY20" fmla="*/ 0 h 34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0122" h="348579">
                <a:moveTo>
                  <a:pt x="127516" y="195559"/>
                </a:moveTo>
                <a:lnTo>
                  <a:pt x="148382" y="214107"/>
                </a:lnTo>
                <a:lnTo>
                  <a:pt x="27822" y="348579"/>
                </a:lnTo>
                <a:lnTo>
                  <a:pt x="0" y="316120"/>
                </a:lnTo>
                <a:close/>
                <a:moveTo>
                  <a:pt x="283624" y="70361"/>
                </a:moveTo>
                <a:cubicBezTo>
                  <a:pt x="283624" y="70361"/>
                  <a:pt x="326902" y="135278"/>
                  <a:pt x="252712" y="181647"/>
                </a:cubicBezTo>
                <a:cubicBezTo>
                  <a:pt x="252712" y="181647"/>
                  <a:pt x="252712" y="181647"/>
                  <a:pt x="234164" y="175465"/>
                </a:cubicBezTo>
                <a:cubicBezTo>
                  <a:pt x="234164" y="175465"/>
                  <a:pt x="295989" y="150734"/>
                  <a:pt x="283624" y="70361"/>
                </a:cubicBezTo>
                <a:close/>
                <a:moveTo>
                  <a:pt x="230302" y="28505"/>
                </a:moveTo>
                <a:cubicBezTo>
                  <a:pt x="209116" y="28505"/>
                  <a:pt x="187546" y="36979"/>
                  <a:pt x="170597" y="53927"/>
                </a:cubicBezTo>
                <a:cubicBezTo>
                  <a:pt x="136701" y="84743"/>
                  <a:pt x="136701" y="137129"/>
                  <a:pt x="170597" y="171025"/>
                </a:cubicBezTo>
                <a:cubicBezTo>
                  <a:pt x="201413" y="201841"/>
                  <a:pt x="253798" y="201841"/>
                  <a:pt x="287695" y="171025"/>
                </a:cubicBezTo>
                <a:cubicBezTo>
                  <a:pt x="321592" y="137129"/>
                  <a:pt x="321592" y="84743"/>
                  <a:pt x="287695" y="53927"/>
                </a:cubicBezTo>
                <a:cubicBezTo>
                  <a:pt x="272288" y="36979"/>
                  <a:pt x="251487" y="28505"/>
                  <a:pt x="230302" y="28505"/>
                </a:cubicBezTo>
                <a:close/>
                <a:moveTo>
                  <a:pt x="230687" y="0"/>
                </a:moveTo>
                <a:cubicBezTo>
                  <a:pt x="259191" y="0"/>
                  <a:pt x="287695" y="10786"/>
                  <a:pt x="309266" y="32356"/>
                </a:cubicBezTo>
                <a:cubicBezTo>
                  <a:pt x="352407" y="78579"/>
                  <a:pt x="349326" y="146373"/>
                  <a:pt x="306184" y="189515"/>
                </a:cubicBezTo>
                <a:cubicBezTo>
                  <a:pt x="266125" y="229575"/>
                  <a:pt x="204494" y="232656"/>
                  <a:pt x="161353" y="198759"/>
                </a:cubicBezTo>
                <a:cubicBezTo>
                  <a:pt x="155190" y="195678"/>
                  <a:pt x="152108" y="192596"/>
                  <a:pt x="142864" y="183352"/>
                </a:cubicBezTo>
                <a:cubicBezTo>
                  <a:pt x="108967" y="140210"/>
                  <a:pt x="108967" y="75498"/>
                  <a:pt x="152108" y="32356"/>
                </a:cubicBezTo>
                <a:cubicBezTo>
                  <a:pt x="173679" y="10786"/>
                  <a:pt x="202183" y="0"/>
                  <a:pt x="2306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68580" tIns="34290" rIns="68580" bIns="34290" anchor="ctr">
            <a:normAutofit/>
          </a:bodyPr>
          <a:lstStyle/>
          <a:p>
            <a:pPr algn="ctr"/>
            <a:endParaRPr sz="13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14" name="直接连接符 13"/>
          <p:cNvCxnSpPr>
            <a:stCxn id="11" idx="6"/>
          </p:cNvCxnSpPr>
          <p:nvPr/>
        </p:nvCxnSpPr>
        <p:spPr>
          <a:xfrm flipV="1">
            <a:off x="2402840" y="1961828"/>
            <a:ext cx="4333240" cy="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10637520" y="5313680"/>
            <a:ext cx="1295400" cy="8026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38"/>
          <p:cNvSpPr/>
          <p:nvPr>
            <p:custDataLst>
              <p:tags r:id="rId3"/>
            </p:custDataLst>
          </p:nvPr>
        </p:nvSpPr>
        <p:spPr bwMode="auto">
          <a:xfrm>
            <a:off x="11118398" y="5555059"/>
            <a:ext cx="312307" cy="319882"/>
          </a:xfrm>
          <a:custGeom>
            <a:avLst/>
            <a:gdLst>
              <a:gd name="connsiteX0" fmla="*/ 127516 w 340122"/>
              <a:gd name="connsiteY0" fmla="*/ 195559 h 348579"/>
              <a:gd name="connsiteX1" fmla="*/ 148382 w 340122"/>
              <a:gd name="connsiteY1" fmla="*/ 214107 h 348579"/>
              <a:gd name="connsiteX2" fmla="*/ 27822 w 340122"/>
              <a:gd name="connsiteY2" fmla="*/ 348579 h 348579"/>
              <a:gd name="connsiteX3" fmla="*/ 0 w 340122"/>
              <a:gd name="connsiteY3" fmla="*/ 316120 h 348579"/>
              <a:gd name="connsiteX4" fmla="*/ 283624 w 340122"/>
              <a:gd name="connsiteY4" fmla="*/ 70361 h 348579"/>
              <a:gd name="connsiteX5" fmla="*/ 252712 w 340122"/>
              <a:gd name="connsiteY5" fmla="*/ 181647 h 348579"/>
              <a:gd name="connsiteX6" fmla="*/ 234164 w 340122"/>
              <a:gd name="connsiteY6" fmla="*/ 175465 h 348579"/>
              <a:gd name="connsiteX7" fmla="*/ 283624 w 340122"/>
              <a:gd name="connsiteY7" fmla="*/ 70361 h 348579"/>
              <a:gd name="connsiteX8" fmla="*/ 230302 w 340122"/>
              <a:gd name="connsiteY8" fmla="*/ 28505 h 348579"/>
              <a:gd name="connsiteX9" fmla="*/ 170597 w 340122"/>
              <a:gd name="connsiteY9" fmla="*/ 53927 h 348579"/>
              <a:gd name="connsiteX10" fmla="*/ 170597 w 340122"/>
              <a:gd name="connsiteY10" fmla="*/ 171025 h 348579"/>
              <a:gd name="connsiteX11" fmla="*/ 287695 w 340122"/>
              <a:gd name="connsiteY11" fmla="*/ 171025 h 348579"/>
              <a:gd name="connsiteX12" fmla="*/ 287695 w 340122"/>
              <a:gd name="connsiteY12" fmla="*/ 53927 h 348579"/>
              <a:gd name="connsiteX13" fmla="*/ 230302 w 340122"/>
              <a:gd name="connsiteY13" fmla="*/ 28505 h 348579"/>
              <a:gd name="connsiteX14" fmla="*/ 230687 w 340122"/>
              <a:gd name="connsiteY14" fmla="*/ 0 h 348579"/>
              <a:gd name="connsiteX15" fmla="*/ 309266 w 340122"/>
              <a:gd name="connsiteY15" fmla="*/ 32356 h 348579"/>
              <a:gd name="connsiteX16" fmla="*/ 306184 w 340122"/>
              <a:gd name="connsiteY16" fmla="*/ 189515 h 348579"/>
              <a:gd name="connsiteX17" fmla="*/ 161353 w 340122"/>
              <a:gd name="connsiteY17" fmla="*/ 198759 h 348579"/>
              <a:gd name="connsiteX18" fmla="*/ 142864 w 340122"/>
              <a:gd name="connsiteY18" fmla="*/ 183352 h 348579"/>
              <a:gd name="connsiteX19" fmla="*/ 152108 w 340122"/>
              <a:gd name="connsiteY19" fmla="*/ 32356 h 348579"/>
              <a:gd name="connsiteX20" fmla="*/ 230687 w 340122"/>
              <a:gd name="connsiteY20" fmla="*/ 0 h 34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0122" h="348579">
                <a:moveTo>
                  <a:pt x="127516" y="195559"/>
                </a:moveTo>
                <a:lnTo>
                  <a:pt x="148382" y="214107"/>
                </a:lnTo>
                <a:lnTo>
                  <a:pt x="27822" y="348579"/>
                </a:lnTo>
                <a:lnTo>
                  <a:pt x="0" y="316120"/>
                </a:lnTo>
                <a:close/>
                <a:moveTo>
                  <a:pt x="283624" y="70361"/>
                </a:moveTo>
                <a:cubicBezTo>
                  <a:pt x="283624" y="70361"/>
                  <a:pt x="326902" y="135278"/>
                  <a:pt x="252712" y="181647"/>
                </a:cubicBezTo>
                <a:cubicBezTo>
                  <a:pt x="252712" y="181647"/>
                  <a:pt x="252712" y="181647"/>
                  <a:pt x="234164" y="175465"/>
                </a:cubicBezTo>
                <a:cubicBezTo>
                  <a:pt x="234164" y="175465"/>
                  <a:pt x="295989" y="150734"/>
                  <a:pt x="283624" y="70361"/>
                </a:cubicBezTo>
                <a:close/>
                <a:moveTo>
                  <a:pt x="230302" y="28505"/>
                </a:moveTo>
                <a:cubicBezTo>
                  <a:pt x="209116" y="28505"/>
                  <a:pt x="187546" y="36979"/>
                  <a:pt x="170597" y="53927"/>
                </a:cubicBezTo>
                <a:cubicBezTo>
                  <a:pt x="136701" y="84743"/>
                  <a:pt x="136701" y="137129"/>
                  <a:pt x="170597" y="171025"/>
                </a:cubicBezTo>
                <a:cubicBezTo>
                  <a:pt x="201413" y="201841"/>
                  <a:pt x="253798" y="201841"/>
                  <a:pt x="287695" y="171025"/>
                </a:cubicBezTo>
                <a:cubicBezTo>
                  <a:pt x="321592" y="137129"/>
                  <a:pt x="321592" y="84743"/>
                  <a:pt x="287695" y="53927"/>
                </a:cubicBezTo>
                <a:cubicBezTo>
                  <a:pt x="272288" y="36979"/>
                  <a:pt x="251487" y="28505"/>
                  <a:pt x="230302" y="28505"/>
                </a:cubicBezTo>
                <a:close/>
                <a:moveTo>
                  <a:pt x="230687" y="0"/>
                </a:moveTo>
                <a:cubicBezTo>
                  <a:pt x="259191" y="0"/>
                  <a:pt x="287695" y="10786"/>
                  <a:pt x="309266" y="32356"/>
                </a:cubicBezTo>
                <a:cubicBezTo>
                  <a:pt x="352407" y="78579"/>
                  <a:pt x="349326" y="146373"/>
                  <a:pt x="306184" y="189515"/>
                </a:cubicBezTo>
                <a:cubicBezTo>
                  <a:pt x="266125" y="229575"/>
                  <a:pt x="204494" y="232656"/>
                  <a:pt x="161353" y="198759"/>
                </a:cubicBezTo>
                <a:cubicBezTo>
                  <a:pt x="155190" y="195678"/>
                  <a:pt x="152108" y="192596"/>
                  <a:pt x="142864" y="183352"/>
                </a:cubicBezTo>
                <a:cubicBezTo>
                  <a:pt x="108967" y="140210"/>
                  <a:pt x="108967" y="75498"/>
                  <a:pt x="152108" y="32356"/>
                </a:cubicBezTo>
                <a:cubicBezTo>
                  <a:pt x="173679" y="10786"/>
                  <a:pt x="202183" y="0"/>
                  <a:pt x="2306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68580" tIns="34290" rIns="68580" bIns="34290" anchor="ctr">
            <a:normAutofit/>
          </a:bodyPr>
          <a:lstStyle/>
          <a:p>
            <a:pPr algn="ctr"/>
            <a:endParaRPr sz="13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21" name="直接连接符 20"/>
          <p:cNvCxnSpPr>
            <a:stCxn id="17" idx="2"/>
          </p:cNvCxnSpPr>
          <p:nvPr/>
        </p:nvCxnSpPr>
        <p:spPr>
          <a:xfrm flipH="1">
            <a:off x="7194296" y="5715000"/>
            <a:ext cx="3443224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79270" y="271145"/>
            <a:ext cx="8242300" cy="2139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  <a:sym typeface="+mn-ea"/>
              </a:rPr>
              <a:t>Django </a:t>
            </a:r>
            <a:r>
              <a:rPr altLang="en-US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  <a:sym typeface="+mn-ea"/>
              </a:rPr>
              <a:t>框架，用于处理数据交互和业务逻辑。可引入多种工具，加快开发</a:t>
            </a:r>
            <a:endParaRPr lang="en-US" altLang="zh-CN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r>
              <a:rPr lang="en-US" altLang="zh-CN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|-</a:t>
            </a:r>
            <a:r>
              <a:rPr altLang="en-US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模型层</a:t>
            </a:r>
            <a:r>
              <a:rPr lang="en-US" altLang="zh-CN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 Models</a:t>
            </a:r>
            <a:endParaRPr lang="en-US" altLang="zh-CN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r>
              <a:rPr lang="en-US" altLang="zh-CN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|-</a:t>
            </a:r>
            <a:r>
              <a:rPr altLang="en-US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视图层</a:t>
            </a:r>
            <a:r>
              <a:rPr lang="en-US" altLang="zh-CN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 Views</a:t>
            </a:r>
            <a:endParaRPr lang="en-US" altLang="zh-CN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r>
              <a:rPr lang="en-US" altLang="zh-CN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|-</a:t>
            </a:r>
            <a:r>
              <a:rPr altLang="en-US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模版层</a:t>
            </a:r>
            <a:r>
              <a:rPr lang="en-US" altLang="zh-CN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 Templates</a:t>
            </a:r>
            <a:endParaRPr lang="en-US" altLang="zh-CN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r>
              <a:rPr lang="en-US" altLang="zh-CN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|-</a:t>
            </a:r>
            <a:r>
              <a:rPr altLang="en-US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表单处理</a:t>
            </a:r>
            <a:endParaRPr altLang="en-US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r>
              <a:rPr lang="en-US" altLang="zh-CN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|-URL</a:t>
            </a:r>
            <a:r>
              <a:rPr altLang="en-US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配置</a:t>
            </a:r>
            <a:endParaRPr altLang="en-US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8425" y="1961515"/>
            <a:ext cx="1680845" cy="27806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37410" y="2689225"/>
            <a:ext cx="3178175" cy="37445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320030" y="2689225"/>
            <a:ext cx="3970020" cy="18440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8260" y="4742180"/>
            <a:ext cx="2354580" cy="16916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315585" y="4650740"/>
            <a:ext cx="5745480" cy="1874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sz="2800" b="1" dirty="0"/>
              <a:t>数据库</a:t>
            </a:r>
            <a:endParaRPr lang="zh-CN" sz="2800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F63A3B-78C7-47BE-AE5E-E10140E04643}" type="slidenum">
              <a:rPr lang="en-US" altLang="zh-CN" smtClean="0"/>
            </a:fld>
            <a:endParaRPr lang="zh-CN" dirty="0"/>
          </a:p>
        </p:txBody>
      </p:sp>
      <p:sp>
        <p:nvSpPr>
          <p:cNvPr id="11" name="椭圆 10"/>
          <p:cNvSpPr/>
          <p:nvPr/>
        </p:nvSpPr>
        <p:spPr>
          <a:xfrm>
            <a:off x="1246632" y="1638663"/>
            <a:ext cx="1156208" cy="64633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38"/>
          <p:cNvSpPr/>
          <p:nvPr>
            <p:custDataLst>
              <p:tags r:id="rId1"/>
            </p:custDataLst>
          </p:nvPr>
        </p:nvSpPr>
        <p:spPr bwMode="auto">
          <a:xfrm>
            <a:off x="1637687" y="1801887"/>
            <a:ext cx="312307" cy="319882"/>
          </a:xfrm>
          <a:custGeom>
            <a:avLst/>
            <a:gdLst>
              <a:gd name="connsiteX0" fmla="*/ 127516 w 340122"/>
              <a:gd name="connsiteY0" fmla="*/ 195559 h 348579"/>
              <a:gd name="connsiteX1" fmla="*/ 148382 w 340122"/>
              <a:gd name="connsiteY1" fmla="*/ 214107 h 348579"/>
              <a:gd name="connsiteX2" fmla="*/ 27822 w 340122"/>
              <a:gd name="connsiteY2" fmla="*/ 348579 h 348579"/>
              <a:gd name="connsiteX3" fmla="*/ 0 w 340122"/>
              <a:gd name="connsiteY3" fmla="*/ 316120 h 348579"/>
              <a:gd name="connsiteX4" fmla="*/ 283624 w 340122"/>
              <a:gd name="connsiteY4" fmla="*/ 70361 h 348579"/>
              <a:gd name="connsiteX5" fmla="*/ 252712 w 340122"/>
              <a:gd name="connsiteY5" fmla="*/ 181647 h 348579"/>
              <a:gd name="connsiteX6" fmla="*/ 234164 w 340122"/>
              <a:gd name="connsiteY6" fmla="*/ 175465 h 348579"/>
              <a:gd name="connsiteX7" fmla="*/ 283624 w 340122"/>
              <a:gd name="connsiteY7" fmla="*/ 70361 h 348579"/>
              <a:gd name="connsiteX8" fmla="*/ 230302 w 340122"/>
              <a:gd name="connsiteY8" fmla="*/ 28505 h 348579"/>
              <a:gd name="connsiteX9" fmla="*/ 170597 w 340122"/>
              <a:gd name="connsiteY9" fmla="*/ 53927 h 348579"/>
              <a:gd name="connsiteX10" fmla="*/ 170597 w 340122"/>
              <a:gd name="connsiteY10" fmla="*/ 171025 h 348579"/>
              <a:gd name="connsiteX11" fmla="*/ 287695 w 340122"/>
              <a:gd name="connsiteY11" fmla="*/ 171025 h 348579"/>
              <a:gd name="connsiteX12" fmla="*/ 287695 w 340122"/>
              <a:gd name="connsiteY12" fmla="*/ 53927 h 348579"/>
              <a:gd name="connsiteX13" fmla="*/ 230302 w 340122"/>
              <a:gd name="connsiteY13" fmla="*/ 28505 h 348579"/>
              <a:gd name="connsiteX14" fmla="*/ 230687 w 340122"/>
              <a:gd name="connsiteY14" fmla="*/ 0 h 348579"/>
              <a:gd name="connsiteX15" fmla="*/ 309266 w 340122"/>
              <a:gd name="connsiteY15" fmla="*/ 32356 h 348579"/>
              <a:gd name="connsiteX16" fmla="*/ 306184 w 340122"/>
              <a:gd name="connsiteY16" fmla="*/ 189515 h 348579"/>
              <a:gd name="connsiteX17" fmla="*/ 161353 w 340122"/>
              <a:gd name="connsiteY17" fmla="*/ 198759 h 348579"/>
              <a:gd name="connsiteX18" fmla="*/ 142864 w 340122"/>
              <a:gd name="connsiteY18" fmla="*/ 183352 h 348579"/>
              <a:gd name="connsiteX19" fmla="*/ 152108 w 340122"/>
              <a:gd name="connsiteY19" fmla="*/ 32356 h 348579"/>
              <a:gd name="connsiteX20" fmla="*/ 230687 w 340122"/>
              <a:gd name="connsiteY20" fmla="*/ 0 h 34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0122" h="348579">
                <a:moveTo>
                  <a:pt x="127516" y="195559"/>
                </a:moveTo>
                <a:lnTo>
                  <a:pt x="148382" y="214107"/>
                </a:lnTo>
                <a:lnTo>
                  <a:pt x="27822" y="348579"/>
                </a:lnTo>
                <a:lnTo>
                  <a:pt x="0" y="316120"/>
                </a:lnTo>
                <a:close/>
                <a:moveTo>
                  <a:pt x="283624" y="70361"/>
                </a:moveTo>
                <a:cubicBezTo>
                  <a:pt x="283624" y="70361"/>
                  <a:pt x="326902" y="135278"/>
                  <a:pt x="252712" y="181647"/>
                </a:cubicBezTo>
                <a:cubicBezTo>
                  <a:pt x="252712" y="181647"/>
                  <a:pt x="252712" y="181647"/>
                  <a:pt x="234164" y="175465"/>
                </a:cubicBezTo>
                <a:cubicBezTo>
                  <a:pt x="234164" y="175465"/>
                  <a:pt x="295989" y="150734"/>
                  <a:pt x="283624" y="70361"/>
                </a:cubicBezTo>
                <a:close/>
                <a:moveTo>
                  <a:pt x="230302" y="28505"/>
                </a:moveTo>
                <a:cubicBezTo>
                  <a:pt x="209116" y="28505"/>
                  <a:pt x="187546" y="36979"/>
                  <a:pt x="170597" y="53927"/>
                </a:cubicBezTo>
                <a:cubicBezTo>
                  <a:pt x="136701" y="84743"/>
                  <a:pt x="136701" y="137129"/>
                  <a:pt x="170597" y="171025"/>
                </a:cubicBezTo>
                <a:cubicBezTo>
                  <a:pt x="201413" y="201841"/>
                  <a:pt x="253798" y="201841"/>
                  <a:pt x="287695" y="171025"/>
                </a:cubicBezTo>
                <a:cubicBezTo>
                  <a:pt x="321592" y="137129"/>
                  <a:pt x="321592" y="84743"/>
                  <a:pt x="287695" y="53927"/>
                </a:cubicBezTo>
                <a:cubicBezTo>
                  <a:pt x="272288" y="36979"/>
                  <a:pt x="251487" y="28505"/>
                  <a:pt x="230302" y="28505"/>
                </a:cubicBezTo>
                <a:close/>
                <a:moveTo>
                  <a:pt x="230687" y="0"/>
                </a:moveTo>
                <a:cubicBezTo>
                  <a:pt x="259191" y="0"/>
                  <a:pt x="287695" y="10786"/>
                  <a:pt x="309266" y="32356"/>
                </a:cubicBezTo>
                <a:cubicBezTo>
                  <a:pt x="352407" y="78579"/>
                  <a:pt x="349326" y="146373"/>
                  <a:pt x="306184" y="189515"/>
                </a:cubicBezTo>
                <a:cubicBezTo>
                  <a:pt x="266125" y="229575"/>
                  <a:pt x="204494" y="232656"/>
                  <a:pt x="161353" y="198759"/>
                </a:cubicBezTo>
                <a:cubicBezTo>
                  <a:pt x="155190" y="195678"/>
                  <a:pt x="152108" y="192596"/>
                  <a:pt x="142864" y="183352"/>
                </a:cubicBezTo>
                <a:cubicBezTo>
                  <a:pt x="108967" y="140210"/>
                  <a:pt x="108967" y="75498"/>
                  <a:pt x="152108" y="32356"/>
                </a:cubicBezTo>
                <a:cubicBezTo>
                  <a:pt x="173679" y="10786"/>
                  <a:pt x="202183" y="0"/>
                  <a:pt x="2306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68580" tIns="34290" rIns="68580" bIns="34290" anchor="ctr">
            <a:normAutofit/>
          </a:bodyPr>
          <a:lstStyle/>
          <a:p>
            <a:pPr algn="ctr"/>
            <a:endParaRPr sz="13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14" name="直接连接符 13"/>
          <p:cNvCxnSpPr>
            <a:stCxn id="11" idx="6"/>
          </p:cNvCxnSpPr>
          <p:nvPr/>
        </p:nvCxnSpPr>
        <p:spPr>
          <a:xfrm flipV="1">
            <a:off x="2402840" y="1961828"/>
            <a:ext cx="4333240" cy="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33" y="1196374"/>
            <a:ext cx="6276848" cy="2751058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10637520" y="5313680"/>
            <a:ext cx="1295400" cy="8026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38"/>
          <p:cNvSpPr/>
          <p:nvPr>
            <p:custDataLst>
              <p:tags r:id="rId3"/>
            </p:custDataLst>
          </p:nvPr>
        </p:nvSpPr>
        <p:spPr bwMode="auto">
          <a:xfrm>
            <a:off x="11118398" y="5555059"/>
            <a:ext cx="312307" cy="319882"/>
          </a:xfrm>
          <a:custGeom>
            <a:avLst/>
            <a:gdLst>
              <a:gd name="connsiteX0" fmla="*/ 127516 w 340122"/>
              <a:gd name="connsiteY0" fmla="*/ 195559 h 348579"/>
              <a:gd name="connsiteX1" fmla="*/ 148382 w 340122"/>
              <a:gd name="connsiteY1" fmla="*/ 214107 h 348579"/>
              <a:gd name="connsiteX2" fmla="*/ 27822 w 340122"/>
              <a:gd name="connsiteY2" fmla="*/ 348579 h 348579"/>
              <a:gd name="connsiteX3" fmla="*/ 0 w 340122"/>
              <a:gd name="connsiteY3" fmla="*/ 316120 h 348579"/>
              <a:gd name="connsiteX4" fmla="*/ 283624 w 340122"/>
              <a:gd name="connsiteY4" fmla="*/ 70361 h 348579"/>
              <a:gd name="connsiteX5" fmla="*/ 252712 w 340122"/>
              <a:gd name="connsiteY5" fmla="*/ 181647 h 348579"/>
              <a:gd name="connsiteX6" fmla="*/ 234164 w 340122"/>
              <a:gd name="connsiteY6" fmla="*/ 175465 h 348579"/>
              <a:gd name="connsiteX7" fmla="*/ 283624 w 340122"/>
              <a:gd name="connsiteY7" fmla="*/ 70361 h 348579"/>
              <a:gd name="connsiteX8" fmla="*/ 230302 w 340122"/>
              <a:gd name="connsiteY8" fmla="*/ 28505 h 348579"/>
              <a:gd name="connsiteX9" fmla="*/ 170597 w 340122"/>
              <a:gd name="connsiteY9" fmla="*/ 53927 h 348579"/>
              <a:gd name="connsiteX10" fmla="*/ 170597 w 340122"/>
              <a:gd name="connsiteY10" fmla="*/ 171025 h 348579"/>
              <a:gd name="connsiteX11" fmla="*/ 287695 w 340122"/>
              <a:gd name="connsiteY11" fmla="*/ 171025 h 348579"/>
              <a:gd name="connsiteX12" fmla="*/ 287695 w 340122"/>
              <a:gd name="connsiteY12" fmla="*/ 53927 h 348579"/>
              <a:gd name="connsiteX13" fmla="*/ 230302 w 340122"/>
              <a:gd name="connsiteY13" fmla="*/ 28505 h 348579"/>
              <a:gd name="connsiteX14" fmla="*/ 230687 w 340122"/>
              <a:gd name="connsiteY14" fmla="*/ 0 h 348579"/>
              <a:gd name="connsiteX15" fmla="*/ 309266 w 340122"/>
              <a:gd name="connsiteY15" fmla="*/ 32356 h 348579"/>
              <a:gd name="connsiteX16" fmla="*/ 306184 w 340122"/>
              <a:gd name="connsiteY16" fmla="*/ 189515 h 348579"/>
              <a:gd name="connsiteX17" fmla="*/ 161353 w 340122"/>
              <a:gd name="connsiteY17" fmla="*/ 198759 h 348579"/>
              <a:gd name="connsiteX18" fmla="*/ 142864 w 340122"/>
              <a:gd name="connsiteY18" fmla="*/ 183352 h 348579"/>
              <a:gd name="connsiteX19" fmla="*/ 152108 w 340122"/>
              <a:gd name="connsiteY19" fmla="*/ 32356 h 348579"/>
              <a:gd name="connsiteX20" fmla="*/ 230687 w 340122"/>
              <a:gd name="connsiteY20" fmla="*/ 0 h 34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0122" h="348579">
                <a:moveTo>
                  <a:pt x="127516" y="195559"/>
                </a:moveTo>
                <a:lnTo>
                  <a:pt x="148382" y="214107"/>
                </a:lnTo>
                <a:lnTo>
                  <a:pt x="27822" y="348579"/>
                </a:lnTo>
                <a:lnTo>
                  <a:pt x="0" y="316120"/>
                </a:lnTo>
                <a:close/>
                <a:moveTo>
                  <a:pt x="283624" y="70361"/>
                </a:moveTo>
                <a:cubicBezTo>
                  <a:pt x="283624" y="70361"/>
                  <a:pt x="326902" y="135278"/>
                  <a:pt x="252712" y="181647"/>
                </a:cubicBezTo>
                <a:cubicBezTo>
                  <a:pt x="252712" y="181647"/>
                  <a:pt x="252712" y="181647"/>
                  <a:pt x="234164" y="175465"/>
                </a:cubicBezTo>
                <a:cubicBezTo>
                  <a:pt x="234164" y="175465"/>
                  <a:pt x="295989" y="150734"/>
                  <a:pt x="283624" y="70361"/>
                </a:cubicBezTo>
                <a:close/>
                <a:moveTo>
                  <a:pt x="230302" y="28505"/>
                </a:moveTo>
                <a:cubicBezTo>
                  <a:pt x="209116" y="28505"/>
                  <a:pt x="187546" y="36979"/>
                  <a:pt x="170597" y="53927"/>
                </a:cubicBezTo>
                <a:cubicBezTo>
                  <a:pt x="136701" y="84743"/>
                  <a:pt x="136701" y="137129"/>
                  <a:pt x="170597" y="171025"/>
                </a:cubicBezTo>
                <a:cubicBezTo>
                  <a:pt x="201413" y="201841"/>
                  <a:pt x="253798" y="201841"/>
                  <a:pt x="287695" y="171025"/>
                </a:cubicBezTo>
                <a:cubicBezTo>
                  <a:pt x="321592" y="137129"/>
                  <a:pt x="321592" y="84743"/>
                  <a:pt x="287695" y="53927"/>
                </a:cubicBezTo>
                <a:cubicBezTo>
                  <a:pt x="272288" y="36979"/>
                  <a:pt x="251487" y="28505"/>
                  <a:pt x="230302" y="28505"/>
                </a:cubicBezTo>
                <a:close/>
                <a:moveTo>
                  <a:pt x="230687" y="0"/>
                </a:moveTo>
                <a:cubicBezTo>
                  <a:pt x="259191" y="0"/>
                  <a:pt x="287695" y="10786"/>
                  <a:pt x="309266" y="32356"/>
                </a:cubicBezTo>
                <a:cubicBezTo>
                  <a:pt x="352407" y="78579"/>
                  <a:pt x="349326" y="146373"/>
                  <a:pt x="306184" y="189515"/>
                </a:cubicBezTo>
                <a:cubicBezTo>
                  <a:pt x="266125" y="229575"/>
                  <a:pt x="204494" y="232656"/>
                  <a:pt x="161353" y="198759"/>
                </a:cubicBezTo>
                <a:cubicBezTo>
                  <a:pt x="155190" y="195678"/>
                  <a:pt x="152108" y="192596"/>
                  <a:pt x="142864" y="183352"/>
                </a:cubicBezTo>
                <a:cubicBezTo>
                  <a:pt x="108967" y="140210"/>
                  <a:pt x="108967" y="75498"/>
                  <a:pt x="152108" y="32356"/>
                </a:cubicBezTo>
                <a:cubicBezTo>
                  <a:pt x="173679" y="10786"/>
                  <a:pt x="202183" y="0"/>
                  <a:pt x="2306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68580" tIns="34290" rIns="68580" bIns="34290" anchor="ctr">
            <a:normAutofit/>
          </a:bodyPr>
          <a:lstStyle/>
          <a:p>
            <a:pPr algn="ctr"/>
            <a:endParaRPr sz="13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21" name="直接连接符 20"/>
          <p:cNvCxnSpPr>
            <a:stCxn id="17" idx="2"/>
          </p:cNvCxnSpPr>
          <p:nvPr/>
        </p:nvCxnSpPr>
        <p:spPr>
          <a:xfrm flipH="1">
            <a:off x="7194296" y="5715000"/>
            <a:ext cx="3443224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296160" y="457200"/>
            <a:ext cx="8649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MySQL</a:t>
            </a:r>
            <a:r>
              <a:rPr lang="zh-CN" altLang="en-US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，可添加表，增删改字段。存储⽤户资料、任务信息、地址和交易记录等 </a:t>
            </a:r>
            <a:endParaRPr lang="zh-CN" altLang="en-US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r>
              <a:rPr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数据库与Django的快速组合非常简便，只需在settings.py文件中进行设置即可。</a:t>
            </a:r>
            <a:endParaRPr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135" y="1196340"/>
            <a:ext cx="4930140" cy="2758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247900" y="2917190"/>
            <a:ext cx="2746375" cy="3757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22825" y="3240405"/>
            <a:ext cx="730758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 sz="2800" b="1" dirty="0"/>
              <a:t>管理员后台</a:t>
            </a:r>
            <a:endParaRPr lang="zh-CN" sz="2800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F63A3B-78C7-47BE-AE5E-E10140E04643}" type="slidenum">
              <a:rPr lang="en-US" altLang="zh-CN" smtClean="0"/>
            </a:fld>
            <a:endParaRPr 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2733040" y="368300"/>
            <a:ext cx="82130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    </a:t>
            </a:r>
            <a:r>
              <a:rPr lang="zh-CN" altLang="en-US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在实际应用中，确实需要对不同用户的权限进行区分，并且对于拥有更高权限的管理员，提供一个管理员后台以便监控和修改应用或信息。</a:t>
            </a:r>
            <a:endParaRPr lang="zh-CN" altLang="en-US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r>
              <a:rPr lang="en-US" altLang="zh-CN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    </a:t>
            </a:r>
            <a:r>
              <a:rPr lang="zh-CN" altLang="en-US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但</a:t>
            </a:r>
            <a:r>
              <a:rPr lang="en-US" altLang="zh-CN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Django</a:t>
            </a:r>
            <a:r>
              <a:rPr altLang="en-US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自带后台功能较少，且不太符合国人习惯。在本项目中，我们使用了</a:t>
            </a:r>
            <a:r>
              <a:rPr lang="en-US" altLang="zh-CN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SimpleUI</a:t>
            </a:r>
            <a:r>
              <a:rPr altLang="en-US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这一开源后台插件，实现了可视化，交互性好的后台管理系统。</a:t>
            </a:r>
            <a:endParaRPr altLang="en-US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246632" y="1638663"/>
            <a:ext cx="1156208" cy="64633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38"/>
          <p:cNvSpPr/>
          <p:nvPr>
            <p:custDataLst>
              <p:tags r:id="rId1"/>
            </p:custDataLst>
          </p:nvPr>
        </p:nvSpPr>
        <p:spPr bwMode="auto">
          <a:xfrm>
            <a:off x="1637687" y="1801887"/>
            <a:ext cx="312307" cy="319882"/>
          </a:xfrm>
          <a:custGeom>
            <a:avLst/>
            <a:gdLst>
              <a:gd name="connsiteX0" fmla="*/ 127516 w 340122"/>
              <a:gd name="connsiteY0" fmla="*/ 195559 h 348579"/>
              <a:gd name="connsiteX1" fmla="*/ 148382 w 340122"/>
              <a:gd name="connsiteY1" fmla="*/ 214107 h 348579"/>
              <a:gd name="connsiteX2" fmla="*/ 27822 w 340122"/>
              <a:gd name="connsiteY2" fmla="*/ 348579 h 348579"/>
              <a:gd name="connsiteX3" fmla="*/ 0 w 340122"/>
              <a:gd name="connsiteY3" fmla="*/ 316120 h 348579"/>
              <a:gd name="connsiteX4" fmla="*/ 283624 w 340122"/>
              <a:gd name="connsiteY4" fmla="*/ 70361 h 348579"/>
              <a:gd name="connsiteX5" fmla="*/ 252712 w 340122"/>
              <a:gd name="connsiteY5" fmla="*/ 181647 h 348579"/>
              <a:gd name="connsiteX6" fmla="*/ 234164 w 340122"/>
              <a:gd name="connsiteY6" fmla="*/ 175465 h 348579"/>
              <a:gd name="connsiteX7" fmla="*/ 283624 w 340122"/>
              <a:gd name="connsiteY7" fmla="*/ 70361 h 348579"/>
              <a:gd name="connsiteX8" fmla="*/ 230302 w 340122"/>
              <a:gd name="connsiteY8" fmla="*/ 28505 h 348579"/>
              <a:gd name="connsiteX9" fmla="*/ 170597 w 340122"/>
              <a:gd name="connsiteY9" fmla="*/ 53927 h 348579"/>
              <a:gd name="connsiteX10" fmla="*/ 170597 w 340122"/>
              <a:gd name="connsiteY10" fmla="*/ 171025 h 348579"/>
              <a:gd name="connsiteX11" fmla="*/ 287695 w 340122"/>
              <a:gd name="connsiteY11" fmla="*/ 171025 h 348579"/>
              <a:gd name="connsiteX12" fmla="*/ 287695 w 340122"/>
              <a:gd name="connsiteY12" fmla="*/ 53927 h 348579"/>
              <a:gd name="connsiteX13" fmla="*/ 230302 w 340122"/>
              <a:gd name="connsiteY13" fmla="*/ 28505 h 348579"/>
              <a:gd name="connsiteX14" fmla="*/ 230687 w 340122"/>
              <a:gd name="connsiteY14" fmla="*/ 0 h 348579"/>
              <a:gd name="connsiteX15" fmla="*/ 309266 w 340122"/>
              <a:gd name="connsiteY15" fmla="*/ 32356 h 348579"/>
              <a:gd name="connsiteX16" fmla="*/ 306184 w 340122"/>
              <a:gd name="connsiteY16" fmla="*/ 189515 h 348579"/>
              <a:gd name="connsiteX17" fmla="*/ 161353 w 340122"/>
              <a:gd name="connsiteY17" fmla="*/ 198759 h 348579"/>
              <a:gd name="connsiteX18" fmla="*/ 142864 w 340122"/>
              <a:gd name="connsiteY18" fmla="*/ 183352 h 348579"/>
              <a:gd name="connsiteX19" fmla="*/ 152108 w 340122"/>
              <a:gd name="connsiteY19" fmla="*/ 32356 h 348579"/>
              <a:gd name="connsiteX20" fmla="*/ 230687 w 340122"/>
              <a:gd name="connsiteY20" fmla="*/ 0 h 34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0122" h="348579">
                <a:moveTo>
                  <a:pt x="127516" y="195559"/>
                </a:moveTo>
                <a:lnTo>
                  <a:pt x="148382" y="214107"/>
                </a:lnTo>
                <a:lnTo>
                  <a:pt x="27822" y="348579"/>
                </a:lnTo>
                <a:lnTo>
                  <a:pt x="0" y="316120"/>
                </a:lnTo>
                <a:close/>
                <a:moveTo>
                  <a:pt x="283624" y="70361"/>
                </a:moveTo>
                <a:cubicBezTo>
                  <a:pt x="283624" y="70361"/>
                  <a:pt x="326902" y="135278"/>
                  <a:pt x="252712" y="181647"/>
                </a:cubicBezTo>
                <a:cubicBezTo>
                  <a:pt x="252712" y="181647"/>
                  <a:pt x="252712" y="181647"/>
                  <a:pt x="234164" y="175465"/>
                </a:cubicBezTo>
                <a:cubicBezTo>
                  <a:pt x="234164" y="175465"/>
                  <a:pt x="295989" y="150734"/>
                  <a:pt x="283624" y="70361"/>
                </a:cubicBezTo>
                <a:close/>
                <a:moveTo>
                  <a:pt x="230302" y="28505"/>
                </a:moveTo>
                <a:cubicBezTo>
                  <a:pt x="209116" y="28505"/>
                  <a:pt x="187546" y="36979"/>
                  <a:pt x="170597" y="53927"/>
                </a:cubicBezTo>
                <a:cubicBezTo>
                  <a:pt x="136701" y="84743"/>
                  <a:pt x="136701" y="137129"/>
                  <a:pt x="170597" y="171025"/>
                </a:cubicBezTo>
                <a:cubicBezTo>
                  <a:pt x="201413" y="201841"/>
                  <a:pt x="253798" y="201841"/>
                  <a:pt x="287695" y="171025"/>
                </a:cubicBezTo>
                <a:cubicBezTo>
                  <a:pt x="321592" y="137129"/>
                  <a:pt x="321592" y="84743"/>
                  <a:pt x="287695" y="53927"/>
                </a:cubicBezTo>
                <a:cubicBezTo>
                  <a:pt x="272288" y="36979"/>
                  <a:pt x="251487" y="28505"/>
                  <a:pt x="230302" y="28505"/>
                </a:cubicBezTo>
                <a:close/>
                <a:moveTo>
                  <a:pt x="230687" y="0"/>
                </a:moveTo>
                <a:cubicBezTo>
                  <a:pt x="259191" y="0"/>
                  <a:pt x="287695" y="10786"/>
                  <a:pt x="309266" y="32356"/>
                </a:cubicBezTo>
                <a:cubicBezTo>
                  <a:pt x="352407" y="78579"/>
                  <a:pt x="349326" y="146373"/>
                  <a:pt x="306184" y="189515"/>
                </a:cubicBezTo>
                <a:cubicBezTo>
                  <a:pt x="266125" y="229575"/>
                  <a:pt x="204494" y="232656"/>
                  <a:pt x="161353" y="198759"/>
                </a:cubicBezTo>
                <a:cubicBezTo>
                  <a:pt x="155190" y="195678"/>
                  <a:pt x="152108" y="192596"/>
                  <a:pt x="142864" y="183352"/>
                </a:cubicBezTo>
                <a:cubicBezTo>
                  <a:pt x="108967" y="140210"/>
                  <a:pt x="108967" y="75498"/>
                  <a:pt x="152108" y="32356"/>
                </a:cubicBezTo>
                <a:cubicBezTo>
                  <a:pt x="173679" y="10786"/>
                  <a:pt x="202183" y="0"/>
                  <a:pt x="2306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68580" tIns="34290" rIns="68580" bIns="34290" anchor="ctr">
            <a:normAutofit/>
          </a:bodyPr>
          <a:lstStyle/>
          <a:p>
            <a:pPr algn="ctr"/>
            <a:endParaRPr sz="13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14" name="直接连接符 13"/>
          <p:cNvCxnSpPr>
            <a:stCxn id="11" idx="6"/>
          </p:cNvCxnSpPr>
          <p:nvPr/>
        </p:nvCxnSpPr>
        <p:spPr>
          <a:xfrm flipV="1">
            <a:off x="2402840" y="1961828"/>
            <a:ext cx="4333240" cy="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10637520" y="5313680"/>
            <a:ext cx="1295400" cy="8026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38"/>
          <p:cNvSpPr/>
          <p:nvPr>
            <p:custDataLst>
              <p:tags r:id="rId2"/>
            </p:custDataLst>
          </p:nvPr>
        </p:nvSpPr>
        <p:spPr bwMode="auto">
          <a:xfrm>
            <a:off x="11118398" y="5555059"/>
            <a:ext cx="312307" cy="319882"/>
          </a:xfrm>
          <a:custGeom>
            <a:avLst/>
            <a:gdLst>
              <a:gd name="connsiteX0" fmla="*/ 127516 w 340122"/>
              <a:gd name="connsiteY0" fmla="*/ 195559 h 348579"/>
              <a:gd name="connsiteX1" fmla="*/ 148382 w 340122"/>
              <a:gd name="connsiteY1" fmla="*/ 214107 h 348579"/>
              <a:gd name="connsiteX2" fmla="*/ 27822 w 340122"/>
              <a:gd name="connsiteY2" fmla="*/ 348579 h 348579"/>
              <a:gd name="connsiteX3" fmla="*/ 0 w 340122"/>
              <a:gd name="connsiteY3" fmla="*/ 316120 h 348579"/>
              <a:gd name="connsiteX4" fmla="*/ 283624 w 340122"/>
              <a:gd name="connsiteY4" fmla="*/ 70361 h 348579"/>
              <a:gd name="connsiteX5" fmla="*/ 252712 w 340122"/>
              <a:gd name="connsiteY5" fmla="*/ 181647 h 348579"/>
              <a:gd name="connsiteX6" fmla="*/ 234164 w 340122"/>
              <a:gd name="connsiteY6" fmla="*/ 175465 h 348579"/>
              <a:gd name="connsiteX7" fmla="*/ 283624 w 340122"/>
              <a:gd name="connsiteY7" fmla="*/ 70361 h 348579"/>
              <a:gd name="connsiteX8" fmla="*/ 230302 w 340122"/>
              <a:gd name="connsiteY8" fmla="*/ 28505 h 348579"/>
              <a:gd name="connsiteX9" fmla="*/ 170597 w 340122"/>
              <a:gd name="connsiteY9" fmla="*/ 53927 h 348579"/>
              <a:gd name="connsiteX10" fmla="*/ 170597 w 340122"/>
              <a:gd name="connsiteY10" fmla="*/ 171025 h 348579"/>
              <a:gd name="connsiteX11" fmla="*/ 287695 w 340122"/>
              <a:gd name="connsiteY11" fmla="*/ 171025 h 348579"/>
              <a:gd name="connsiteX12" fmla="*/ 287695 w 340122"/>
              <a:gd name="connsiteY12" fmla="*/ 53927 h 348579"/>
              <a:gd name="connsiteX13" fmla="*/ 230302 w 340122"/>
              <a:gd name="connsiteY13" fmla="*/ 28505 h 348579"/>
              <a:gd name="connsiteX14" fmla="*/ 230687 w 340122"/>
              <a:gd name="connsiteY14" fmla="*/ 0 h 348579"/>
              <a:gd name="connsiteX15" fmla="*/ 309266 w 340122"/>
              <a:gd name="connsiteY15" fmla="*/ 32356 h 348579"/>
              <a:gd name="connsiteX16" fmla="*/ 306184 w 340122"/>
              <a:gd name="connsiteY16" fmla="*/ 189515 h 348579"/>
              <a:gd name="connsiteX17" fmla="*/ 161353 w 340122"/>
              <a:gd name="connsiteY17" fmla="*/ 198759 h 348579"/>
              <a:gd name="connsiteX18" fmla="*/ 142864 w 340122"/>
              <a:gd name="connsiteY18" fmla="*/ 183352 h 348579"/>
              <a:gd name="connsiteX19" fmla="*/ 152108 w 340122"/>
              <a:gd name="connsiteY19" fmla="*/ 32356 h 348579"/>
              <a:gd name="connsiteX20" fmla="*/ 230687 w 340122"/>
              <a:gd name="connsiteY20" fmla="*/ 0 h 34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0122" h="348579">
                <a:moveTo>
                  <a:pt x="127516" y="195559"/>
                </a:moveTo>
                <a:lnTo>
                  <a:pt x="148382" y="214107"/>
                </a:lnTo>
                <a:lnTo>
                  <a:pt x="27822" y="348579"/>
                </a:lnTo>
                <a:lnTo>
                  <a:pt x="0" y="316120"/>
                </a:lnTo>
                <a:close/>
                <a:moveTo>
                  <a:pt x="283624" y="70361"/>
                </a:moveTo>
                <a:cubicBezTo>
                  <a:pt x="283624" y="70361"/>
                  <a:pt x="326902" y="135278"/>
                  <a:pt x="252712" y="181647"/>
                </a:cubicBezTo>
                <a:cubicBezTo>
                  <a:pt x="252712" y="181647"/>
                  <a:pt x="252712" y="181647"/>
                  <a:pt x="234164" y="175465"/>
                </a:cubicBezTo>
                <a:cubicBezTo>
                  <a:pt x="234164" y="175465"/>
                  <a:pt x="295989" y="150734"/>
                  <a:pt x="283624" y="70361"/>
                </a:cubicBezTo>
                <a:close/>
                <a:moveTo>
                  <a:pt x="230302" y="28505"/>
                </a:moveTo>
                <a:cubicBezTo>
                  <a:pt x="209116" y="28505"/>
                  <a:pt x="187546" y="36979"/>
                  <a:pt x="170597" y="53927"/>
                </a:cubicBezTo>
                <a:cubicBezTo>
                  <a:pt x="136701" y="84743"/>
                  <a:pt x="136701" y="137129"/>
                  <a:pt x="170597" y="171025"/>
                </a:cubicBezTo>
                <a:cubicBezTo>
                  <a:pt x="201413" y="201841"/>
                  <a:pt x="253798" y="201841"/>
                  <a:pt x="287695" y="171025"/>
                </a:cubicBezTo>
                <a:cubicBezTo>
                  <a:pt x="321592" y="137129"/>
                  <a:pt x="321592" y="84743"/>
                  <a:pt x="287695" y="53927"/>
                </a:cubicBezTo>
                <a:cubicBezTo>
                  <a:pt x="272288" y="36979"/>
                  <a:pt x="251487" y="28505"/>
                  <a:pt x="230302" y="28505"/>
                </a:cubicBezTo>
                <a:close/>
                <a:moveTo>
                  <a:pt x="230687" y="0"/>
                </a:moveTo>
                <a:cubicBezTo>
                  <a:pt x="259191" y="0"/>
                  <a:pt x="287695" y="10786"/>
                  <a:pt x="309266" y="32356"/>
                </a:cubicBezTo>
                <a:cubicBezTo>
                  <a:pt x="352407" y="78579"/>
                  <a:pt x="349326" y="146373"/>
                  <a:pt x="306184" y="189515"/>
                </a:cubicBezTo>
                <a:cubicBezTo>
                  <a:pt x="266125" y="229575"/>
                  <a:pt x="204494" y="232656"/>
                  <a:pt x="161353" y="198759"/>
                </a:cubicBezTo>
                <a:cubicBezTo>
                  <a:pt x="155190" y="195678"/>
                  <a:pt x="152108" y="192596"/>
                  <a:pt x="142864" y="183352"/>
                </a:cubicBezTo>
                <a:cubicBezTo>
                  <a:pt x="108967" y="140210"/>
                  <a:pt x="108967" y="75498"/>
                  <a:pt x="152108" y="32356"/>
                </a:cubicBezTo>
                <a:cubicBezTo>
                  <a:pt x="173679" y="10786"/>
                  <a:pt x="202183" y="0"/>
                  <a:pt x="2306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68580" tIns="34290" rIns="68580" bIns="34290" anchor="ctr">
            <a:normAutofit/>
          </a:bodyPr>
          <a:lstStyle/>
          <a:p>
            <a:pPr algn="ctr"/>
            <a:endParaRPr sz="13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21" name="直接连接符 20"/>
          <p:cNvCxnSpPr>
            <a:stCxn id="17" idx="2"/>
          </p:cNvCxnSpPr>
          <p:nvPr/>
        </p:nvCxnSpPr>
        <p:spPr>
          <a:xfrm flipH="1">
            <a:off x="7194296" y="5715000"/>
            <a:ext cx="3443224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284730"/>
            <a:ext cx="8745220" cy="4495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120" y="2663190"/>
            <a:ext cx="972820" cy="2238375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356995" y="4511040"/>
            <a:ext cx="2255520" cy="2240915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04890" y="2636520"/>
            <a:ext cx="6024245" cy="4221480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8121015" y="3474085"/>
            <a:ext cx="2255520" cy="2240915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509010" y="2550160"/>
            <a:ext cx="3108960" cy="16992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356995" y="2534920"/>
            <a:ext cx="1958340" cy="43434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246505" y="1582420"/>
            <a:ext cx="661416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10" y="431800"/>
            <a:ext cx="3544570" cy="76835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rPr>
              <a:t>项目分工</a:t>
            </a:r>
            <a:endParaRPr lang="zh-CN" sz="44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icrosoft YaHei U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22170" y="2512695"/>
            <a:ext cx="7078980" cy="29184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2050041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黄琪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(前端，后端部分功能)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2253156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闫浩扬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(后端部分功能，后台及数据库交互)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2151219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王传臻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(汇报，资料搜集，前端)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2251784 殷文宇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(后端部分功能，视频制作，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PPT</a:t>
            </a:r>
            <a:r>
              <a:rPr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制作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2253747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黄量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后端部分功能，视频制作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特色与创新</a:t>
            </a:r>
            <a:r>
              <a:rPr lang="zh-CN" b="1" dirty="0"/>
              <a:t> </a:t>
            </a:r>
            <a:endParaRPr lang="zh-CN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smtClean="0"/>
            </a:fld>
            <a:endParaRPr lang="zh-C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F63A3B-78C7-47BE-AE5E-E10140E04643}" type="slidenum">
              <a:rPr lang="en-US" altLang="zh-CN" smtClean="0"/>
            </a:fld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457200"/>
            <a:ext cx="10680065" cy="6296025"/>
          </a:xfrm>
        </p:spPr>
        <p:txBody>
          <a:bodyPr/>
          <a:lstStyle/>
          <a:p>
            <a:r>
              <a:rPr lang="zh-CN" altLang="en-US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安全性：</a:t>
            </a:r>
            <a:endParaRPr lang="zh-CN" altLang="en-US" sz="2000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pPr marL="338455" lvl="1" indent="0">
              <a:buNone/>
            </a:pPr>
            <a:r>
              <a:rPr lang="en-US" altLang="zh-CN" sz="1775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 </a:t>
            </a:r>
            <a:r>
              <a:rPr lang="en-US" altLang="zh-CN" sz="177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 CSRF</a:t>
            </a:r>
            <a:r>
              <a:rPr lang="zh-CN" altLang="en-US" sz="177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跨站请求伪造漏洞；</a:t>
            </a:r>
            <a:endParaRPr lang="zh-CN" altLang="en-US" sz="1775" dirty="0">
              <a:solidFill>
                <a:schemeClr val="tx1">
                  <a:lumMod val="65000"/>
                  <a:lumOff val="35000"/>
                </a:schemeClr>
              </a:solidFill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pPr marL="0" indent="457200"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登录用户身份验证，避免非登录用户操作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pPr marL="0" indent="457200"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邮箱注册，极大程度阻挡非法用户，后续可以考虑仅同济邮箱注册；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pPr marL="0" indent="457200"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密码，用户名等文本输入字段的合法性检查，防止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SQL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注入攻击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 ；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pPr marL="0" indent="45720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前后端与数据库分离，信息处理不暴露给前端，保护用户数据 ；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可扩展性：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可以使用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Django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模版新建许多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app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，使得功能更强⼤ ；</a:t>
            </a:r>
            <a:endParaRPr lang="en-US" altLang="zh-CN" sz="2000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美观：</a:t>
            </a:r>
            <a:r>
              <a:rPr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使用CSS和Bootstrap框架进行界面美化，实现动态视频背景和AJAX异步刷新</a:t>
            </a:r>
            <a:endParaRPr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前后端分离：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将应用程序的前端（用户界面）和后端（业务逻辑和数据存储）分离开来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模块化：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面向对象编程，构建了许多类，比如评论类，商品类等，可维护性强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数据库：</a:t>
            </a:r>
            <a:r>
              <a:rPr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使用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MySQL</a:t>
            </a:r>
            <a:r>
              <a:rPr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，将不同数据分为多个表，多个字段，条理清晰。</a:t>
            </a:r>
            <a:endParaRPr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b="1" dirty="0"/>
              <a:t>完善与展望</a:t>
            </a:r>
            <a:endParaRPr lang="zh-CN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smtClean="0"/>
            </a:fld>
            <a:endParaRPr lang="zh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F63A3B-78C7-47BE-AE5E-E10140E04643}" type="slidenum">
              <a:rPr lang="en-US" altLang="zh-CN" smtClean="0"/>
            </a:fld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966470"/>
            <a:ext cx="10680065" cy="505587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付款机制 退款机制 申诉机制 </a:t>
            </a:r>
            <a:endParaRPr lang="en-US" altLang="zh-CN" sz="2000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订单跟进，例如邮件通知等 </a:t>
            </a:r>
            <a:endParaRPr lang="en-US" altLang="zh-CN" sz="2000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信息在数据库中明文存储，后续可以添加</a:t>
            </a:r>
            <a:r>
              <a:rPr lang="en-US" altLang="zh-CN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RSA</a:t>
            </a:r>
            <a:r>
              <a:rPr lang="zh-CN" altLang="en-US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等算法进行加密 </a:t>
            </a:r>
            <a:endParaRPr lang="en-US" altLang="zh-CN" sz="2000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b="1" dirty="0" err="1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ip</a:t>
            </a:r>
            <a:r>
              <a:rPr lang="zh-CN" altLang="en-US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记录以及请求头检查还待完善</a:t>
            </a:r>
            <a:endParaRPr lang="zh-CN" altLang="en-US" sz="2000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日志记录还需完善</a:t>
            </a:r>
            <a:endParaRPr lang="zh-CN" altLang="en-US" sz="2000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b="1"/>
              <a:t>谢谢！</a:t>
            </a:r>
            <a:endParaRPr lang="zh-CN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rPr>
              <a:t>目录</a:t>
            </a:r>
            <a:endParaRPr lang="zh-CN" sz="44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网站主题</a:t>
            </a:r>
            <a:endParaRPr lang="zh-CN" dirty="0"/>
          </a:p>
          <a:p>
            <a:pPr rtl="0"/>
            <a:r>
              <a:rPr lang="zh-CN" altLang="en-US" dirty="0"/>
              <a:t>功能介绍</a:t>
            </a:r>
            <a:endParaRPr lang="zh-CN" dirty="0"/>
          </a:p>
          <a:p>
            <a:pPr rtl="0"/>
            <a:r>
              <a:rPr lang="zh-CN" dirty="0"/>
              <a:t>​</a:t>
            </a:r>
            <a:r>
              <a:rPr lang="zh-CN" altLang="en-US" dirty="0"/>
              <a:t>主要技术</a:t>
            </a:r>
            <a:endParaRPr lang="en-US" altLang="zh-CN" dirty="0"/>
          </a:p>
          <a:p>
            <a:pPr rtl="0"/>
            <a:r>
              <a:rPr lang="zh-CN" altLang="en-US" dirty="0"/>
              <a:t>特色与创新</a:t>
            </a:r>
            <a:endParaRPr lang="zh-CN" dirty="0"/>
          </a:p>
          <a:p>
            <a:pPr rtl="0"/>
            <a:r>
              <a:rPr lang="zh-CN" dirty="0"/>
              <a:t>​完善与</a:t>
            </a:r>
            <a:r>
              <a:rPr lang="zh-CN" altLang="en-US" dirty="0"/>
              <a:t>展望</a:t>
            </a:r>
            <a:endParaRPr 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rPr>
              <a:t>网站主题</a:t>
            </a:r>
            <a:endParaRPr lang="zh-CN" sz="44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algn="ctr" rtl="0"/>
            <a:r>
              <a:rPr lang="en-US" altLang="zh-CN" sz="2400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rPr>
              <a:t>Tongji </a:t>
            </a:r>
            <a:r>
              <a:rPr altLang="en-US" sz="2400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rPr>
              <a:t>校园助手</a:t>
            </a:r>
            <a:endParaRPr altLang="en-US" sz="2400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30080" y="1144905"/>
            <a:ext cx="2306320" cy="4557395"/>
          </a:xfrm>
        </p:spPr>
        <p:txBody>
          <a:bodyPr rtlCol="0"/>
          <a:lstStyle>
            <a:defPPr>
              <a:defRPr lang="zh-CN"/>
            </a:defPPr>
          </a:lstStyle>
          <a:p>
            <a:pPr algn="l" rtl="0">
              <a:lnSpc>
                <a:spcPct val="200000"/>
              </a:lnSpc>
            </a:pPr>
            <a:r>
              <a:rPr lang="en-US" altLang="zh-CN" sz="2000" b="0" dirty="0">
                <a:solidFill>
                  <a:schemeClr val="accent6"/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Tongji</a:t>
            </a:r>
            <a:r>
              <a:rPr lang="zh-CN" altLang="en-US" sz="2000" b="0" dirty="0">
                <a:solidFill>
                  <a:schemeClr val="accent6"/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校园助手旨在为学校社区提供⼀个互助平台，任何人可以在这里</a:t>
            </a:r>
            <a:br>
              <a:rPr lang="en-US" altLang="zh-CN" sz="2000" b="0" dirty="0">
                <a:solidFill>
                  <a:schemeClr val="accent6"/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</a:br>
            <a:r>
              <a:rPr lang="zh-CN" altLang="en-US" sz="2000" b="0" dirty="0">
                <a:solidFill>
                  <a:schemeClr val="accent6"/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发布和领取跑腿任务</a:t>
            </a:r>
            <a:r>
              <a:rPr lang="en-US" altLang="zh-CN" sz="2000" b="0" dirty="0">
                <a:solidFill>
                  <a:schemeClr val="accent6"/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.</a:t>
            </a:r>
            <a:br>
              <a:rPr lang="zh-CN" altLang="en-US" sz="2000" b="0" dirty="0">
                <a:solidFill>
                  <a:schemeClr val="accent6"/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</a:br>
            <a:endParaRPr lang="zh-CN" sz="2000" b="0" dirty="0">
              <a:solidFill>
                <a:schemeClr val="accent6"/>
              </a:solidFill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b="1" dirty="0"/>
              <a:t>网站主题</a:t>
            </a:r>
            <a:endParaRPr lang="zh-CN" b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936224" y="320040"/>
            <a:ext cx="987552" cy="27432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/>
              <a:t>4</a:t>
            </a:r>
            <a:endParaRPr lang="zh-CN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2"/>
          <a:srcRect r="2127"/>
          <a:stretch>
            <a:fillRect/>
          </a:stretch>
        </p:blipFill>
        <p:spPr>
          <a:xfrm>
            <a:off x="679450" y="1267460"/>
            <a:ext cx="8442960" cy="44348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5461050" cy="1627632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altLang="en-US" dirty="0"/>
              <a:t>功能</a:t>
            </a:r>
            <a:r>
              <a:rPr altLang="en-US" dirty="0"/>
              <a:t>介绍</a:t>
            </a:r>
            <a:endParaRPr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132580" y="4077335"/>
            <a:ext cx="3393440" cy="45720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/>
              <a:t>Function Introduction</a:t>
            </a:r>
            <a:endParaRPr lang="zh-CN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smtClean="0"/>
            </a:fld>
            <a:endParaRPr 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7033260" y="1664335"/>
            <a:ext cx="4636770" cy="2136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|- </a:t>
            </a:r>
            <a:r>
              <a:rPr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用户界面</a:t>
            </a:r>
            <a:endParaRPr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|</a:t>
            </a:r>
            <a:endParaRPr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|- </a:t>
            </a:r>
            <a:r>
              <a:rPr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后台管理</a:t>
            </a:r>
            <a:endParaRPr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|</a:t>
            </a:r>
            <a:endParaRPr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|- </a:t>
            </a:r>
            <a:r>
              <a:rPr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数据库交互</a:t>
            </a:r>
            <a:endParaRPr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459232" y="594360"/>
            <a:ext cx="3200400" cy="603504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altLang="en-US" sz="1800" b="1" dirty="0"/>
              <a:t>用户界面</a:t>
            </a:r>
            <a:endParaRPr altLang="en-US" sz="1800" b="1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smtClean="0"/>
            </a:fld>
            <a:endParaRPr 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459105" y="1259205"/>
            <a:ext cx="1513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登陆注册</a:t>
            </a:r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2976245" y="1259205"/>
            <a:ext cx="1522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邮箱验证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5246370" y="1259205"/>
            <a:ext cx="1610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altLang="en-US" b="1"/>
              <a:t>发布</a:t>
            </a:r>
            <a:r>
              <a:rPr altLang="en-US" b="1"/>
              <a:t>删除任务</a:t>
            </a:r>
            <a:endParaRPr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7737475" y="1259205"/>
            <a:ext cx="171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altLang="en-US" b="1"/>
              <a:t>添加到</a:t>
            </a:r>
            <a:r>
              <a:rPr altLang="en-US" b="1"/>
              <a:t>收藏夹</a:t>
            </a:r>
            <a:endParaRPr altLang="en-US" b="1"/>
          </a:p>
        </p:txBody>
      </p:sp>
      <p:sp>
        <p:nvSpPr>
          <p:cNvPr id="11" name="文本框 10"/>
          <p:cNvSpPr txBox="1"/>
          <p:nvPr/>
        </p:nvSpPr>
        <p:spPr>
          <a:xfrm>
            <a:off x="437515" y="3883660"/>
            <a:ext cx="1513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搜索</a:t>
            </a:r>
            <a:r>
              <a:rPr altLang="en-US" b="1">
                <a:sym typeface="+mn-ea"/>
              </a:rPr>
              <a:t>筛选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5334635" y="3883660"/>
            <a:ext cx="1522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发布评论</a:t>
            </a:r>
            <a:endParaRPr lang="zh-CN" altLang="en-US" b="1"/>
          </a:p>
        </p:txBody>
      </p:sp>
      <p:sp>
        <p:nvSpPr>
          <p:cNvPr id="15" name="文本框 14"/>
          <p:cNvSpPr txBox="1"/>
          <p:nvPr/>
        </p:nvSpPr>
        <p:spPr>
          <a:xfrm>
            <a:off x="10188575" y="3878580"/>
            <a:ext cx="1522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任务</a:t>
            </a:r>
            <a:r>
              <a:rPr lang="zh-CN" altLang="en-US" b="1"/>
              <a:t>状态</a:t>
            </a:r>
            <a:endParaRPr lang="zh-CN" altLang="en-US" b="1"/>
          </a:p>
        </p:txBody>
      </p:sp>
      <p:sp>
        <p:nvSpPr>
          <p:cNvPr id="16" name="文本框 15"/>
          <p:cNvSpPr txBox="1"/>
          <p:nvPr/>
        </p:nvSpPr>
        <p:spPr>
          <a:xfrm>
            <a:off x="10241280" y="1259205"/>
            <a:ext cx="1522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个人简介</a:t>
            </a:r>
            <a:endParaRPr lang="zh-CN" altLang="en-US" b="1"/>
          </a:p>
        </p:txBody>
      </p:sp>
      <p:sp>
        <p:nvSpPr>
          <p:cNvPr id="17" name="文本框 16"/>
          <p:cNvSpPr txBox="1"/>
          <p:nvPr/>
        </p:nvSpPr>
        <p:spPr>
          <a:xfrm>
            <a:off x="2976245" y="3878580"/>
            <a:ext cx="1513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安全</a:t>
            </a:r>
            <a:r>
              <a:rPr lang="zh-CN" altLang="en-US" b="1"/>
              <a:t>机制</a:t>
            </a:r>
            <a:endParaRPr lang="zh-CN" altLang="en-US" b="1"/>
          </a:p>
        </p:txBody>
      </p:sp>
      <p:sp>
        <p:nvSpPr>
          <p:cNvPr id="19" name="文本框 18"/>
          <p:cNvSpPr txBox="1"/>
          <p:nvPr/>
        </p:nvSpPr>
        <p:spPr>
          <a:xfrm>
            <a:off x="7931785" y="3883660"/>
            <a:ext cx="1522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接取任务</a:t>
            </a:r>
            <a:endParaRPr lang="zh-CN" altLang="en-US" b="1"/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8269" t="18417" r="18179" b="26911"/>
          <a:stretch>
            <a:fillRect/>
          </a:stretch>
        </p:blipFill>
        <p:spPr>
          <a:xfrm>
            <a:off x="88265" y="1703705"/>
            <a:ext cx="2720340" cy="167386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40255" y="1714500"/>
            <a:ext cx="3024505" cy="169481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14190" y="1668780"/>
            <a:ext cx="2662555" cy="204152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078980" y="1668780"/>
            <a:ext cx="2989580" cy="203771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067800" y="1668780"/>
            <a:ext cx="3124200" cy="206692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50495" y="4251960"/>
            <a:ext cx="1347470" cy="247015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26737"/>
          <a:stretch>
            <a:fillRect/>
          </a:stretch>
        </p:blipFill>
        <p:spPr>
          <a:xfrm>
            <a:off x="1604645" y="4251960"/>
            <a:ext cx="4001770" cy="230695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0" name="图片 2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785360" y="4246880"/>
            <a:ext cx="2621280" cy="235458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r="46645"/>
          <a:stretch>
            <a:fillRect/>
          </a:stretch>
        </p:blipFill>
        <p:spPr>
          <a:xfrm>
            <a:off x="6919595" y="4278630"/>
            <a:ext cx="3068955" cy="232283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 l="16670"/>
          <a:stretch>
            <a:fillRect/>
          </a:stretch>
        </p:blipFill>
        <p:spPr>
          <a:xfrm>
            <a:off x="9506585" y="4352925"/>
            <a:ext cx="2602865" cy="2219325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133477" y="128270"/>
            <a:ext cx="3200400" cy="603504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sz="1800" b="1" dirty="0"/>
              <a:t>注册登录界面</a:t>
            </a:r>
            <a:endParaRPr lang="zh-CN" sz="1800" b="1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smtClean="0"/>
            </a:fld>
            <a:endParaRPr lang="zh-CN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3350" y="1029970"/>
            <a:ext cx="5876925" cy="3249930"/>
          </a:xfrm>
        </p:spPr>
      </p:pic>
      <p:sp>
        <p:nvSpPr>
          <p:cNvPr id="14" name="文本框 13"/>
          <p:cNvSpPr txBox="1"/>
          <p:nvPr/>
        </p:nvSpPr>
        <p:spPr>
          <a:xfrm>
            <a:off x="3893820" y="3910330"/>
            <a:ext cx="165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重置密码页面</a:t>
            </a:r>
            <a:endParaRPr lang="zh-CN" altLang="en-US" b="1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3213100" y="3445510"/>
            <a:ext cx="680720" cy="38608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2331085" y="3260090"/>
            <a:ext cx="599440" cy="20320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  <a:effectLst>
            <a:outerShdw blurRad="107950" dist="12700" dir="5400000" algn="ctr">
              <a:srgbClr val="00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590675" y="3463290"/>
            <a:ext cx="1280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注册页面</a:t>
            </a:r>
            <a:endParaRPr lang="zh-CN" altLang="en-US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6388100" y="912495"/>
            <a:ext cx="5092700" cy="23475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|-</a:t>
            </a:r>
            <a:r>
              <a:rPr altLang="en-US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注册</a:t>
            </a:r>
            <a:r>
              <a:rPr lang="en-US" altLang="zh-CN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 </a:t>
            </a:r>
            <a:r>
              <a:rPr altLang="en-US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使用邮箱验证，可保证一定安全性</a:t>
            </a:r>
            <a:endParaRPr altLang="en-US" sz="2000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r>
              <a:rPr lang="en-US" altLang="zh-CN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|</a:t>
            </a:r>
            <a:endParaRPr lang="zh-CN" altLang="en-US" sz="2000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r>
              <a:rPr lang="en-US" altLang="zh-CN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|-</a:t>
            </a:r>
            <a:r>
              <a:rPr altLang="en-US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登录</a:t>
            </a:r>
            <a:r>
              <a:rPr lang="en-US" altLang="zh-CN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 </a:t>
            </a:r>
            <a:r>
              <a:rPr lang="zh-CN" altLang="en-US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使用邮箱和对应密码进行登录，进行</a:t>
            </a:r>
            <a:r>
              <a:rPr lang="en-US" altLang="zh-CN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  |	     </a:t>
            </a:r>
            <a:r>
              <a:rPr lang="zh-CN" altLang="en-US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密码格式验证</a:t>
            </a:r>
            <a:endParaRPr lang="zh-CN" altLang="en-US" sz="2000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r>
              <a:rPr lang="en-US" altLang="zh-CN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|</a:t>
            </a:r>
            <a:endParaRPr lang="en-US" altLang="zh-CN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  <a:p>
            <a:r>
              <a:rPr lang="en-US" altLang="zh-CN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|-</a:t>
            </a:r>
            <a:r>
              <a:rPr altLang="en-US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重置密码</a:t>
            </a:r>
            <a:r>
              <a:rPr lang="en-US" altLang="zh-CN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 </a:t>
            </a:r>
            <a:r>
              <a:rPr altLang="en-US" sz="2000" b="1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使用邮箱验证，密码格式验证</a:t>
            </a:r>
            <a:endParaRPr lang="zh-CN" altLang="en-US" sz="2000" b="1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3350" y="5166360"/>
            <a:ext cx="5166360" cy="16916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99710" y="5866765"/>
            <a:ext cx="48939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将用户信息、时间戳和激活状态连接起来并生成哈希值，用于创建安全令牌，以便进行帐户激活时的安全检查。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68620" y="3097530"/>
            <a:ext cx="4015740" cy="2590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53270" y="3199765"/>
            <a:ext cx="2287270" cy="2385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使用邮箱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SMTP</a:t>
            </a:r>
            <a:r>
              <a:rPr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服务发送验证码，进行用户注册和</a:t>
            </a:r>
            <a:r>
              <a:rPr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验证。</a:t>
            </a:r>
            <a:endParaRPr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44077" y="1250950"/>
            <a:ext cx="5338563" cy="2802890"/>
          </a:xfr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406400"/>
          </a:xfrm>
        </p:spPr>
        <p:txBody>
          <a:bodyPr/>
          <a:lstStyle/>
          <a:p>
            <a:pPr rtl="0"/>
            <a:r>
              <a:rPr lang="zh-CN" altLang="en-US" sz="1800" b="1" dirty="0"/>
              <a:t>注册登录界面</a:t>
            </a:r>
            <a:endParaRPr altLang="en-US" sz="1800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F63A3B-78C7-47BE-AE5E-E10140E04643}" type="slidenum">
              <a:rPr lang="en-US" altLang="zh-CN" smtClean="0"/>
            </a:fld>
            <a:endParaRPr 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621792" y="5090160"/>
            <a:ext cx="55554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格式检查</a:t>
            </a:r>
            <a:r>
              <a:rPr lang="en-US" altLang="zh-CN" sz="2400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-</a:t>
            </a:r>
            <a:r>
              <a:rPr lang="zh-CN" altLang="en-US" sz="2400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密码至少</a:t>
            </a:r>
            <a:r>
              <a:rPr lang="en-US" altLang="zh-CN" sz="2400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8</a:t>
            </a:r>
            <a:r>
              <a:rPr lang="zh-CN" altLang="en-US" sz="2400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</a:rPr>
              <a:t>位，确保安全性</a:t>
            </a:r>
            <a:endParaRPr lang="zh-CN" altLang="en-US" sz="2400" dirty="0">
              <a:latin typeface="微软雅黑 Black" panose="00000A00000000000000" charset="-122"/>
              <a:ea typeface="微软雅黑 Black" panose="00000A00000000000000" charset="-122"/>
              <a:cs typeface="微软雅黑 Black" panose="00000A00000000000000" charset="-122"/>
            </a:endParaRPr>
          </a:p>
        </p:txBody>
      </p:sp>
      <p:sp>
        <p:nvSpPr>
          <p:cNvPr id="11" name="箭头: 左弧形 10"/>
          <p:cNvSpPr/>
          <p:nvPr/>
        </p:nvSpPr>
        <p:spPr>
          <a:xfrm>
            <a:off x="544077" y="2990737"/>
            <a:ext cx="881888" cy="2032000"/>
          </a:xfrm>
          <a:prstGeom prst="curvedRigh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63871"/>
            <a:ext cx="5765284" cy="186535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457440" y="5049136"/>
            <a:ext cx="4267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altLang="en-US" sz="2400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  <a:sym typeface="+mn-ea"/>
              </a:rPr>
              <a:t>邮箱验证</a:t>
            </a:r>
            <a:r>
              <a:rPr lang="en-US" altLang="zh-CN" sz="2400" dirty="0">
                <a:latin typeface="微软雅黑 Black" panose="00000A00000000000000" charset="-122"/>
                <a:ea typeface="微软雅黑 Black" panose="00000A00000000000000" charset="-122"/>
                <a:cs typeface="微软雅黑 Black" panose="00000A00000000000000" charset="-122"/>
                <a:sym typeface="+mn-ea"/>
              </a:rPr>
              <a:t>-</a:t>
            </a:r>
            <a:r>
              <a:rPr lang="zh-CN" altLang="en-US" sz="2400" dirty="0">
                <a:latin typeface="微软雅黑 Black" panose="00000A00000000000000" charset="-122"/>
                <a:ea typeface="微软雅黑 Black" panose="00000A00000000000000" charset="-122"/>
              </a:rPr>
              <a:t>确保实人操作</a:t>
            </a:r>
            <a:endParaRPr lang="zh-CN" altLang="en-US" sz="2400" dirty="0">
              <a:latin typeface="微软雅黑 Black" panose="00000A00000000000000" charset="-122"/>
              <a:ea typeface="微软雅黑 Black" panose="00000A00000000000000" charset="-122"/>
            </a:endParaRPr>
          </a:p>
          <a:p>
            <a:r>
              <a:rPr lang="zh-CN" altLang="en-US" sz="2400" dirty="0">
                <a:latin typeface="微软雅黑 Black" panose="00000A00000000000000" charset="-122"/>
                <a:ea typeface="微软雅黑 Black" panose="00000A00000000000000" charset="-122"/>
              </a:rPr>
              <a:t>密码重置</a:t>
            </a:r>
            <a:r>
              <a:rPr lang="en-US" altLang="zh-CN" sz="2400" dirty="0">
                <a:latin typeface="微软雅黑 Black" panose="00000A00000000000000" charset="-122"/>
                <a:ea typeface="微软雅黑 Black" panose="00000A00000000000000" charset="-122"/>
              </a:rPr>
              <a:t>-</a:t>
            </a:r>
            <a:r>
              <a:rPr altLang="en-US" sz="2400" dirty="0">
                <a:latin typeface="微软雅黑 Black" panose="00000A00000000000000" charset="-122"/>
                <a:ea typeface="微软雅黑 Black" panose="00000A00000000000000" charset="-122"/>
              </a:rPr>
              <a:t>防止账户泄露</a:t>
            </a:r>
            <a:endParaRPr altLang="en-US" sz="2400" dirty="0">
              <a:latin typeface="微软雅黑 Black" panose="00000A00000000000000" charset="-122"/>
              <a:ea typeface="微软雅黑 Black" panose="00000A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43240" y="1902460"/>
            <a:ext cx="3717925" cy="30530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VALUE" val="111*108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x"/>
  <p:tag name="KSO_WM_UNIT_INDEX" val="1_1_1"/>
  <p:tag name="KSO_WM_UNIT_ID" val="custom20204313_22*l_h_x*1_1_1"/>
  <p:tag name="KSO_WM_TEMPLATE_CATEGORY" val="custom"/>
  <p:tag name="KSO_WM_TEMPLATE_INDEX" val="20204313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VALUE" val="111*108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x"/>
  <p:tag name="KSO_WM_UNIT_INDEX" val="1_1_1"/>
  <p:tag name="KSO_WM_UNIT_ID" val="custom20204313_22*l_h_x*1_1_1"/>
  <p:tag name="KSO_WM_TEMPLATE_CATEGORY" val="custom"/>
  <p:tag name="KSO_WM_TEMPLATE_INDEX" val="20204313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VALUE" val="111*108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x"/>
  <p:tag name="KSO_WM_UNIT_INDEX" val="1_1_1"/>
  <p:tag name="KSO_WM_UNIT_ID" val="custom20204313_22*l_h_x*1_1_1"/>
  <p:tag name="KSO_WM_TEMPLATE_CATEGORY" val="custom"/>
  <p:tag name="KSO_WM_TEMPLATE_INDEX" val="20204313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VALUE" val="111*108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x"/>
  <p:tag name="KSO_WM_UNIT_INDEX" val="1_1_1"/>
  <p:tag name="KSO_WM_UNIT_ID" val="custom20204313_22*l_h_x*1_1_1"/>
  <p:tag name="KSO_WM_TEMPLATE_CATEGORY" val="custom"/>
  <p:tag name="KSO_WM_TEMPLATE_INDEX" val="20204313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VALUE" val="111*108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x"/>
  <p:tag name="KSO_WM_UNIT_INDEX" val="1_1_1"/>
  <p:tag name="KSO_WM_UNIT_ID" val="custom20204313_22*l_h_x*1_1_1"/>
  <p:tag name="KSO_WM_TEMPLATE_CATEGORY" val="custom"/>
  <p:tag name="KSO_WM_TEMPLATE_INDEX" val="20204313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UNIT_VALUE" val="111*108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x"/>
  <p:tag name="KSO_WM_UNIT_INDEX" val="1_1_1"/>
  <p:tag name="KSO_WM_UNIT_ID" val="custom20204313_22*l_h_x*1_1_1"/>
  <p:tag name="KSO_WM_TEMPLATE_CATEGORY" val="custom"/>
  <p:tag name="KSO_WM_TEMPLATE_INDEX" val="20204313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commondata" val="eyJoZGlkIjoiYTA0YzEyZTI3ZjhmOWEyMTlkOThlYjYwZmYxMTg3YjI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Microsoft YaHei UI"/>
        <a:ea typeface="Microsoft YaHei UI"/>
        <a:cs typeface="Microsoft YaHei UI"/>
      </a:majorFont>
      <a:minorFont>
        <a:latin typeface="Microsoft YaHei UI"/>
        <a:ea typeface="Microsoft YaHei UI"/>
        <a:cs typeface="Microsoft YaHei U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/>
        <a:ea typeface=""/>
        <a:cs typeface="Microsoft YaHei UI Light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YaHei UI"/>
        <a:ea typeface=""/>
        <a:cs typeface="Microsoft YaHei UI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{2BE12992-1109-461D-81E8-23069E2C5151}tf78438558_win32</Template>
  <TotalTime>0</TotalTime>
  <Words>2682</Words>
  <Application>WPS 演示</Application>
  <PresentationFormat>宽屏</PresentationFormat>
  <Paragraphs>217</Paragraphs>
  <Slides>24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Arial</vt:lpstr>
      <vt:lpstr>宋体</vt:lpstr>
      <vt:lpstr>Wingdings</vt:lpstr>
      <vt:lpstr>Microsoft YaHei UI</vt:lpstr>
      <vt:lpstr>微软雅黑</vt:lpstr>
      <vt:lpstr>微软雅黑 Black</vt:lpstr>
      <vt:lpstr>Arial Unicode MS</vt:lpstr>
      <vt:lpstr>Office 主题</vt:lpstr>
      <vt:lpstr>网站汇报                                ——Tongji 校园助手 </vt:lpstr>
      <vt:lpstr>项目分工</vt:lpstr>
      <vt:lpstr>目录</vt:lpstr>
      <vt:lpstr>网站主题</vt:lpstr>
      <vt:lpstr>Tongji校园助手旨在为学校社区提供⼀个互助平台，任何人可以在这里 发布和领取跑腿任务. </vt:lpstr>
      <vt:lpstr>功能介绍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主要技术</vt:lpstr>
      <vt:lpstr>Bootstrap+Ajax+Django+MySQL的现代、响应式的Web应用程序 Bootstrap:    Bootstrap是一个流行的前端框架，提供了许多现成的样式、组件和工具，使前端开发更加简单和快速，例如许多交互组件    具有响应式设计，适应各种设备和屏幕大小。提供美观的UI元素，例如按钮、表格、表单等。    集成Bootstrap库到您的HTML文件中，然后使用Bootstrap的CSS类和JS组件来构建用户界面。  Ajax:    Ajax使得在不重新加载整个页面的情况下，通过异步请求与服务器进行数据交换成为可能，例如评论等界面。    支持异步加载，可以在后台与服务器进行数据交互，无需刷新整个页面。    使用JavaScript中的XMLHttpRequest对象或更现代的Fetch API来发送和接收异步请求，以实现无刷新的数据交互。  3. Django:    Django是一个高级的Python Web框架，提供了强大的工具和功能，用于快速构建安全、可扩展的Web应用程序。   具有内置的ORM（对象关系映射）、用户认证系统、表单处理、安全性等功能，可以方便地处理Web应用程序的各个方面。   定义模型（Model）来表示数据库表结构，使用视图（View）来处理业务逻辑，使用模板（Template）来渲染HTML页面。  4. MySQL:    MySQL是一种关系型数据库管理系统，用于存储和检索应用程序的数据。    支持SQL语言，提供可靠的数据存储和事务处理。    配置Django的数据库设置，使其连接到MySQL数据库，定义模型以映射数据库表结构。      使用Bootstrap创建漂亮的用户界面，通过Ajax与Django进行异步通信，使应用程序更加动态和用户友好。Django处理后端逻辑，包括与MySQL数据库的交互。</vt:lpstr>
      <vt:lpstr>PowerPoint 演示文稿</vt:lpstr>
      <vt:lpstr>PowerPoint 演示文稿</vt:lpstr>
      <vt:lpstr>PowerPoint 演示文稿</vt:lpstr>
      <vt:lpstr>PowerPoint 演示文稿</vt:lpstr>
      <vt:lpstr>特色与创新 </vt:lpstr>
      <vt:lpstr>PowerPoint 演示文稿</vt:lpstr>
      <vt:lpstr>完善与展望</vt:lpstr>
      <vt:lpstr>PowerPoint 演示文稿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演示文稿标题</dc:title>
  <dc:creator>par kar</dc:creator>
  <cp:lastModifiedBy>木村倒未哉</cp:lastModifiedBy>
  <cp:revision>23</cp:revision>
  <dcterms:created xsi:type="dcterms:W3CDTF">2023-11-18T15:08:00Z</dcterms:created>
  <dcterms:modified xsi:type="dcterms:W3CDTF">2023-12-19T08:17:01Z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198AEA6F13714575B9A8406A4D1E2479_12</vt:lpwstr>
  </property>
  <property fmtid="{D5CDD505-2E9C-101B-9397-08002B2CF9AE}" pid="3" name="KSOProductBuildVer">
    <vt:lpwstr>2052-12.1.0.15990</vt:lpwstr>
  </property>
</Properties>
</file>